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1" r:id="rId2"/>
    <p:sldId id="268" r:id="rId3"/>
    <p:sldId id="265" r:id="rId4"/>
    <p:sldId id="272" r:id="rId5"/>
    <p:sldId id="280" r:id="rId6"/>
    <p:sldId id="282" r:id="rId7"/>
    <p:sldId id="283" r:id="rId8"/>
    <p:sldId id="286" r:id="rId9"/>
    <p:sldId id="284" r:id="rId10"/>
    <p:sldId id="264" r:id="rId11"/>
    <p:sldId id="27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0007"/>
    <a:srgbClr val="FB7D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76"/>
    <p:restoredTop sz="65350"/>
  </p:normalViewPr>
  <p:slideViewPr>
    <p:cSldViewPr snapToGrid="0" snapToObjects="1">
      <p:cViewPr>
        <p:scale>
          <a:sx n="80" d="100"/>
          <a:sy n="80" d="100"/>
        </p:scale>
        <p:origin x="880" y="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hdphoto1.wdp>
</file>

<file path=ppt/media/hdphoto2.wdp>
</file>

<file path=ppt/media/hdphoto3.wdp>
</file>

<file path=ppt/media/hdphoto4.wdp>
</file>

<file path=ppt/media/hdphoto5.wdp>
</file>

<file path=ppt/media/hdphoto6.wdp>
</file>

<file path=ppt/media/image1.jpg>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tiff>
</file>

<file path=ppt/media/image19.tiff>
</file>

<file path=ppt/media/image2.png>
</file>

<file path=ppt/media/image20.png>
</file>

<file path=ppt/media/image21.png>
</file>

<file path=ppt/media/image22.tiff>
</file>

<file path=ppt/media/image23.tiff>
</file>

<file path=ppt/media/image24.tiff>
</file>

<file path=ppt/media/image25.tiff>
</file>

<file path=ppt/media/image26.png>
</file>

<file path=ppt/media/image27.tiff>
</file>

<file path=ppt/media/image28.tiff>
</file>

<file path=ppt/media/image29.png>
</file>

<file path=ppt/media/image3.jpeg>
</file>

<file path=ppt/media/image30.tiff>
</file>

<file path=ppt/media/image4.jpe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B47364-4DB0-1341-9A15-51B3E9C168CC}" type="datetimeFigureOut">
              <a:rPr lang="en-US" smtClean="0"/>
              <a:t>12/13/17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50B037-9F8D-7D4E-865C-13D6AF73E5C9}" type="slidenum">
              <a:rPr lang="en-US" smtClean="0"/>
              <a:t>‹#›</a:t>
            </a:fld>
            <a:endParaRPr lang="en-US"/>
          </a:p>
        </p:txBody>
      </p:sp>
    </p:spTree>
    <p:extLst>
      <p:ext uri="{BB962C8B-B14F-4D97-AF65-F5344CB8AC3E}">
        <p14:creationId xmlns:p14="http://schemas.microsoft.com/office/powerpoint/2010/main" val="10562763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Outline :</a:t>
            </a:r>
          </a:p>
          <a:p>
            <a:r>
              <a:rPr lang="en-US" dirty="0" smtClean="0"/>
              <a:t>1. The Problem</a:t>
            </a:r>
            <a:r>
              <a:rPr lang="en-US" baseline="0" dirty="0" smtClean="0"/>
              <a:t> </a:t>
            </a:r>
          </a:p>
          <a:p>
            <a:r>
              <a:rPr lang="en-US" baseline="0" dirty="0" smtClean="0"/>
              <a:t>2. The Data </a:t>
            </a:r>
          </a:p>
          <a:p>
            <a:r>
              <a:rPr lang="en-US" baseline="0" dirty="0" smtClean="0"/>
              <a:t>3. Model </a:t>
            </a:r>
            <a:r>
              <a:rPr lang="mr-IN" baseline="0" dirty="0" smtClean="0"/>
              <a:t>–</a:t>
            </a:r>
            <a:r>
              <a:rPr lang="en-US" baseline="0" dirty="0" smtClean="0"/>
              <a:t> Evaluation and What I learned </a:t>
            </a:r>
          </a:p>
          <a:p>
            <a:r>
              <a:rPr lang="en-US" baseline="0" dirty="0" smtClean="0"/>
              <a:t>4. Next Steps </a:t>
            </a:r>
            <a:endParaRPr lang="en-US" dirty="0"/>
          </a:p>
        </p:txBody>
      </p:sp>
      <p:sp>
        <p:nvSpPr>
          <p:cNvPr id="4" name="Slide Number Placeholder 3"/>
          <p:cNvSpPr>
            <a:spLocks noGrp="1"/>
          </p:cNvSpPr>
          <p:nvPr>
            <p:ph type="sldNum" sz="quarter" idx="10"/>
          </p:nvPr>
        </p:nvSpPr>
        <p:spPr/>
        <p:txBody>
          <a:bodyPr/>
          <a:lstStyle/>
          <a:p>
            <a:fld id="{4250B037-9F8D-7D4E-865C-13D6AF73E5C9}" type="slidenum">
              <a:rPr lang="en-US" smtClean="0"/>
              <a:t>1</a:t>
            </a:fld>
            <a:endParaRPr lang="en-US"/>
          </a:p>
        </p:txBody>
      </p:sp>
    </p:spTree>
    <p:extLst>
      <p:ext uri="{BB962C8B-B14F-4D97-AF65-F5344CB8AC3E}">
        <p14:creationId xmlns:p14="http://schemas.microsoft.com/office/powerpoint/2010/main" val="1500867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Outline </a:t>
            </a:r>
          </a:p>
          <a:p>
            <a:endParaRPr lang="en-US" dirty="0" smtClean="0"/>
          </a:p>
          <a:p>
            <a:r>
              <a:rPr lang="en-US" dirty="0" smtClean="0"/>
              <a:t>1. The Problem</a:t>
            </a:r>
            <a:r>
              <a:rPr lang="en-US" baseline="0" dirty="0" smtClean="0"/>
              <a:t> </a:t>
            </a:r>
          </a:p>
          <a:p>
            <a:r>
              <a:rPr lang="en-US" baseline="0" dirty="0" smtClean="0"/>
              <a:t>2. The Data </a:t>
            </a:r>
          </a:p>
          <a:p>
            <a:r>
              <a:rPr lang="en-US" baseline="0" dirty="0" smtClean="0"/>
              <a:t>3. Model </a:t>
            </a:r>
            <a:r>
              <a:rPr lang="mr-IN" baseline="0" dirty="0" smtClean="0"/>
              <a:t>–</a:t>
            </a:r>
            <a:r>
              <a:rPr lang="en-US" baseline="0" dirty="0" smtClean="0"/>
              <a:t> Evaluation and What I learned </a:t>
            </a:r>
          </a:p>
          <a:p>
            <a:r>
              <a:rPr lang="en-US" baseline="0" dirty="0" smtClean="0"/>
              <a:t>4. Next Steps </a:t>
            </a:r>
            <a:endParaRPr lang="en-US" dirty="0"/>
          </a:p>
        </p:txBody>
      </p:sp>
      <p:sp>
        <p:nvSpPr>
          <p:cNvPr id="4" name="Slide Number Placeholder 3"/>
          <p:cNvSpPr>
            <a:spLocks noGrp="1"/>
          </p:cNvSpPr>
          <p:nvPr>
            <p:ph type="sldNum" sz="quarter" idx="10"/>
          </p:nvPr>
        </p:nvSpPr>
        <p:spPr/>
        <p:txBody>
          <a:bodyPr/>
          <a:lstStyle/>
          <a:p>
            <a:fld id="{4250B037-9F8D-7D4E-865C-13D6AF73E5C9}" type="slidenum">
              <a:rPr lang="en-US" smtClean="0"/>
              <a:t>10</a:t>
            </a:fld>
            <a:endParaRPr lang="en-US"/>
          </a:p>
        </p:txBody>
      </p:sp>
    </p:spTree>
    <p:extLst>
      <p:ext uri="{BB962C8B-B14F-4D97-AF65-F5344CB8AC3E}">
        <p14:creationId xmlns:p14="http://schemas.microsoft.com/office/powerpoint/2010/main" val="767928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Outline </a:t>
            </a:r>
          </a:p>
          <a:p>
            <a:endParaRPr lang="en-US" dirty="0" smtClean="0"/>
          </a:p>
          <a:p>
            <a:r>
              <a:rPr lang="en-US" dirty="0" smtClean="0"/>
              <a:t>1. The Problem</a:t>
            </a:r>
            <a:r>
              <a:rPr lang="en-US" baseline="0" dirty="0" smtClean="0"/>
              <a:t> </a:t>
            </a:r>
          </a:p>
          <a:p>
            <a:r>
              <a:rPr lang="en-US" baseline="0" dirty="0" smtClean="0"/>
              <a:t>2. The Data </a:t>
            </a:r>
          </a:p>
          <a:p>
            <a:r>
              <a:rPr lang="en-US" baseline="0" dirty="0" smtClean="0"/>
              <a:t>3. Model </a:t>
            </a:r>
            <a:r>
              <a:rPr lang="mr-IN" baseline="0" dirty="0" smtClean="0"/>
              <a:t>–</a:t>
            </a:r>
            <a:r>
              <a:rPr lang="en-US" baseline="0" dirty="0" smtClean="0"/>
              <a:t> Evaluation and What I learned </a:t>
            </a:r>
          </a:p>
          <a:p>
            <a:r>
              <a:rPr lang="en-US" baseline="0" dirty="0" smtClean="0"/>
              <a:t>4. Next Steps </a:t>
            </a:r>
            <a:endParaRPr lang="en-US" dirty="0"/>
          </a:p>
        </p:txBody>
      </p:sp>
      <p:sp>
        <p:nvSpPr>
          <p:cNvPr id="4" name="Slide Number Placeholder 3"/>
          <p:cNvSpPr>
            <a:spLocks noGrp="1"/>
          </p:cNvSpPr>
          <p:nvPr>
            <p:ph type="sldNum" sz="quarter" idx="10"/>
          </p:nvPr>
        </p:nvSpPr>
        <p:spPr/>
        <p:txBody>
          <a:bodyPr/>
          <a:lstStyle/>
          <a:p>
            <a:fld id="{4250B037-9F8D-7D4E-865C-13D6AF73E5C9}" type="slidenum">
              <a:rPr lang="en-US" smtClean="0"/>
              <a:t>11</a:t>
            </a:fld>
            <a:endParaRPr lang="en-US"/>
          </a:p>
        </p:txBody>
      </p:sp>
    </p:spTree>
    <p:extLst>
      <p:ext uri="{BB962C8B-B14F-4D97-AF65-F5344CB8AC3E}">
        <p14:creationId xmlns:p14="http://schemas.microsoft.com/office/powerpoint/2010/main" val="185551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Notes:</a:t>
            </a:r>
          </a:p>
          <a:p>
            <a:r>
              <a:rPr lang="en-US" dirty="0" smtClean="0"/>
              <a:t>Rooms are a perishable good.</a:t>
            </a:r>
            <a:r>
              <a:rPr lang="en-US" baseline="0" dirty="0" smtClean="0"/>
              <a:t> Events like these that cause mass cancelations can really hurt a P&amp;L statement </a:t>
            </a:r>
          </a:p>
          <a:p>
            <a:endParaRPr lang="en-US" baseline="0" dirty="0" smtClean="0"/>
          </a:p>
          <a:p>
            <a:r>
              <a:rPr lang="en-US" baseline="0" dirty="0" smtClean="0"/>
              <a:t>New York alone has 1,887</a:t>
            </a:r>
          </a:p>
          <a:p>
            <a:r>
              <a:rPr lang="en-US" baseline="0" dirty="0" smtClean="0"/>
              <a:t>And 30+ hotels with rooms 500 or more mores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United States’ share of total international arrivals is 6.1% (down from 7.5% in 2000).</a:t>
            </a:r>
          </a:p>
          <a:p>
            <a:endParaRPr lang="en-US" dirty="0" smtClean="0"/>
          </a:p>
          <a:p>
            <a:r>
              <a:rPr lang="en-US" dirty="0" smtClean="0"/>
              <a:t>Tourism in the US is a </a:t>
            </a:r>
            <a:r>
              <a:rPr lang="en-US" sz="1200" b="0" i="0" kern="1200" dirty="0" smtClean="0">
                <a:solidFill>
                  <a:schemeClr val="tx1"/>
                </a:solidFill>
                <a:effectLst/>
                <a:latin typeface="+mn-lt"/>
                <a:ea typeface="+mn-ea"/>
                <a:cs typeface="+mn-cs"/>
              </a:rPr>
              <a:t>1.5 trillion</a:t>
            </a:r>
            <a:r>
              <a:rPr lang="en-US" sz="1200" b="0" i="0" kern="1200" baseline="0" dirty="0" smtClean="0">
                <a:solidFill>
                  <a:schemeClr val="tx1"/>
                </a:solidFill>
                <a:effectLst/>
                <a:latin typeface="+mn-lt"/>
                <a:ea typeface="+mn-ea"/>
                <a:cs typeface="+mn-cs"/>
              </a:rPr>
              <a:t> dollar industry </a:t>
            </a:r>
            <a:endParaRPr lang="en-US" dirty="0" smtClean="0"/>
          </a:p>
          <a:p>
            <a:endParaRPr lang="en-US" dirty="0" smtClean="0"/>
          </a:p>
          <a:p>
            <a:r>
              <a:rPr lang="en-US" b="1" dirty="0" smtClean="0"/>
              <a:t>Goal:</a:t>
            </a:r>
          </a:p>
          <a:p>
            <a:endParaRPr lang="en-US" b="1" dirty="0" smtClean="0"/>
          </a:p>
          <a:p>
            <a:r>
              <a:rPr lang="en-US" b="0" dirty="0" smtClean="0"/>
              <a:t>Finding</a:t>
            </a:r>
            <a:r>
              <a:rPr lang="en-US" b="0" baseline="0" dirty="0" smtClean="0"/>
              <a:t> terrors affect on the travel industry is the first step in building a model that could predict hotel occupancy and suggest an average daily room-rate to achieve revenue targets.</a:t>
            </a:r>
            <a:endParaRPr lang="en-US" dirty="0" smtClean="0"/>
          </a:p>
          <a:p>
            <a:endParaRPr lang="en-US" dirty="0" smtClean="0"/>
          </a:p>
          <a:p>
            <a:r>
              <a:rPr lang="en-US" b="1" dirty="0" smtClean="0"/>
              <a:t>Source:</a:t>
            </a:r>
          </a:p>
          <a:p>
            <a:r>
              <a:rPr lang="en-US" dirty="0" smtClean="0"/>
              <a:t>https://</a:t>
            </a:r>
            <a:r>
              <a:rPr lang="en-US" dirty="0" err="1" smtClean="0"/>
              <a:t>www.hosco.com</a:t>
            </a:r>
            <a:r>
              <a:rPr lang="en-US" dirty="0" smtClean="0"/>
              <a:t>/</a:t>
            </a:r>
            <a:r>
              <a:rPr lang="en-US" dirty="0" err="1" smtClean="0"/>
              <a:t>en</a:t>
            </a:r>
            <a:r>
              <a:rPr lang="en-US" dirty="0" smtClean="0"/>
              <a:t>/advice/article/how-hotels-protect-themselves-after-a-terrorism-</a:t>
            </a:r>
            <a:r>
              <a:rPr lang="en-US" dirty="0" err="1" smtClean="0"/>
              <a:t>eventes</a:t>
            </a:r>
            <a:r>
              <a:rPr lang="en-US" dirty="0" smtClean="0"/>
              <a:t>:</a:t>
            </a:r>
            <a:endParaRPr lang="en-US" dirty="0"/>
          </a:p>
        </p:txBody>
      </p:sp>
      <p:sp>
        <p:nvSpPr>
          <p:cNvPr id="4" name="Slide Number Placeholder 3"/>
          <p:cNvSpPr>
            <a:spLocks noGrp="1"/>
          </p:cNvSpPr>
          <p:nvPr>
            <p:ph type="sldNum" sz="quarter" idx="10"/>
          </p:nvPr>
        </p:nvSpPr>
        <p:spPr/>
        <p:txBody>
          <a:bodyPr/>
          <a:lstStyle/>
          <a:p>
            <a:fld id="{4250B037-9F8D-7D4E-865C-13D6AF73E5C9}" type="slidenum">
              <a:rPr lang="en-US" smtClean="0"/>
              <a:t>2</a:t>
            </a:fld>
            <a:endParaRPr lang="en-US"/>
          </a:p>
        </p:txBody>
      </p:sp>
    </p:spTree>
    <p:extLst>
      <p:ext uri="{BB962C8B-B14F-4D97-AF65-F5344CB8AC3E}">
        <p14:creationId xmlns:p14="http://schemas.microsoft.com/office/powerpoint/2010/main" val="8029710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dirty="0" smtClean="0"/>
              <a:t>1. </a:t>
            </a:r>
            <a:r>
              <a:rPr lang="en-US" sz="1200" b="0" i="0" kern="1200" dirty="0" smtClean="0">
                <a:solidFill>
                  <a:schemeClr val="tx1"/>
                </a:solidFill>
                <a:effectLst/>
                <a:latin typeface="+mn-lt"/>
                <a:ea typeface="+mn-ea"/>
                <a:cs typeface="+mn-cs"/>
              </a:rPr>
              <a:t>Global Terrorism Database</a:t>
            </a:r>
          </a:p>
          <a:p>
            <a:pPr fontAlgn="base"/>
            <a:r>
              <a:rPr lang="en-US" sz="1200" b="1" i="0" kern="1200" dirty="0" smtClean="0">
                <a:solidFill>
                  <a:schemeClr val="tx1"/>
                </a:solidFill>
                <a:effectLst/>
                <a:latin typeface="+mn-lt"/>
                <a:ea typeface="+mn-ea"/>
                <a:cs typeface="+mn-cs"/>
              </a:rPr>
              <a:t>More than 170,000 terrorist attacks worldwide, 1970-2016 (missing 1993)</a:t>
            </a:r>
          </a:p>
          <a:p>
            <a:pPr fontAlgn="base"/>
            <a:r>
              <a:rPr lang="en-US" sz="1200" b="0" i="0" kern="1200" dirty="0" smtClean="0">
                <a:solidFill>
                  <a:schemeClr val="tx1"/>
                </a:solidFill>
                <a:effectLst/>
                <a:latin typeface="+mn-lt"/>
                <a:ea typeface="+mn-ea"/>
                <a:cs typeface="+mn-cs"/>
              </a:rPr>
              <a:t>Variables: &gt;100 variables on location, tactics, perpetrators, targets, and outcomes</a:t>
            </a:r>
          </a:p>
          <a:p>
            <a:pPr fontAlgn="base"/>
            <a:r>
              <a:rPr lang="en-US" sz="1200" b="0" i="0" kern="1200" dirty="0" smtClean="0">
                <a:solidFill>
                  <a:schemeClr val="tx1"/>
                </a:solidFill>
                <a:effectLst/>
                <a:latin typeface="+mn-lt"/>
                <a:ea typeface="+mn-ea"/>
                <a:cs typeface="+mn-cs"/>
              </a:rPr>
              <a:t>The Global Terrorism Database is funded through START, by the US Department of State </a:t>
            </a:r>
            <a:endParaRPr lang="en-US" sz="1200" b="1"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250B037-9F8D-7D4E-865C-13D6AF73E5C9}" type="slidenum">
              <a:rPr lang="en-US" smtClean="0"/>
              <a:t>3</a:t>
            </a:fld>
            <a:endParaRPr lang="en-US"/>
          </a:p>
        </p:txBody>
      </p:sp>
    </p:spTree>
    <p:extLst>
      <p:ext uri="{BB962C8B-B14F-4D97-AF65-F5344CB8AC3E}">
        <p14:creationId xmlns:p14="http://schemas.microsoft.com/office/powerpoint/2010/main" val="1939025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Industry</a:t>
            </a:r>
            <a:r>
              <a:rPr lang="en-US" baseline="0" dirty="0" smtClean="0"/>
              <a:t> Trends along a </a:t>
            </a:r>
            <a:r>
              <a:rPr lang="en-US" baseline="0" dirty="0" err="1" smtClean="0"/>
              <a:t>simmiliar</a:t>
            </a:r>
            <a:r>
              <a:rPr lang="en-US" baseline="0" dirty="0" smtClean="0"/>
              <a:t> line</a:t>
            </a:r>
            <a:endParaRPr lang="en-US" dirty="0"/>
          </a:p>
        </p:txBody>
      </p:sp>
      <p:sp>
        <p:nvSpPr>
          <p:cNvPr id="4" name="Slide Number Placeholder 3"/>
          <p:cNvSpPr>
            <a:spLocks noGrp="1"/>
          </p:cNvSpPr>
          <p:nvPr>
            <p:ph type="sldNum" sz="quarter" idx="10"/>
          </p:nvPr>
        </p:nvSpPr>
        <p:spPr/>
        <p:txBody>
          <a:bodyPr/>
          <a:lstStyle/>
          <a:p>
            <a:fld id="{4250B037-9F8D-7D4E-865C-13D6AF73E5C9}" type="slidenum">
              <a:rPr lang="en-US" smtClean="0"/>
              <a:t>4</a:t>
            </a:fld>
            <a:endParaRPr lang="en-US"/>
          </a:p>
        </p:txBody>
      </p:sp>
    </p:spTree>
    <p:extLst>
      <p:ext uri="{BB962C8B-B14F-4D97-AF65-F5344CB8AC3E}">
        <p14:creationId xmlns:p14="http://schemas.microsoft.com/office/powerpoint/2010/main" val="20322432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250B037-9F8D-7D4E-865C-13D6AF73E5C9}" type="slidenum">
              <a:rPr lang="en-US" smtClean="0"/>
              <a:t>5</a:t>
            </a:fld>
            <a:endParaRPr lang="en-US"/>
          </a:p>
        </p:txBody>
      </p:sp>
    </p:spTree>
    <p:extLst>
      <p:ext uri="{BB962C8B-B14F-4D97-AF65-F5344CB8AC3E}">
        <p14:creationId xmlns:p14="http://schemas.microsoft.com/office/powerpoint/2010/main" val="13717001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250B037-9F8D-7D4E-865C-13D6AF73E5C9}" type="slidenum">
              <a:rPr lang="en-US" smtClean="0"/>
              <a:t>6</a:t>
            </a:fld>
            <a:endParaRPr lang="en-US"/>
          </a:p>
        </p:txBody>
      </p:sp>
    </p:spTree>
    <p:extLst>
      <p:ext uri="{BB962C8B-B14F-4D97-AF65-F5344CB8AC3E}">
        <p14:creationId xmlns:p14="http://schemas.microsoft.com/office/powerpoint/2010/main" val="2109256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250B037-9F8D-7D4E-865C-13D6AF73E5C9}" type="slidenum">
              <a:rPr lang="en-US" smtClean="0"/>
              <a:t>7</a:t>
            </a:fld>
            <a:endParaRPr lang="en-US"/>
          </a:p>
        </p:txBody>
      </p:sp>
    </p:spTree>
    <p:extLst>
      <p:ext uri="{BB962C8B-B14F-4D97-AF65-F5344CB8AC3E}">
        <p14:creationId xmlns:p14="http://schemas.microsoft.com/office/powerpoint/2010/main" val="2081637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Why Gradient Boost Classifier?</a:t>
            </a:r>
          </a:p>
          <a:p>
            <a:endParaRPr lang="en-US" dirty="0" smtClean="0"/>
          </a:p>
          <a:p>
            <a:r>
              <a:rPr lang="en-US" dirty="0" smtClean="0"/>
              <a:t>Parameters</a:t>
            </a:r>
            <a:r>
              <a:rPr lang="en-US" baseline="0" dirty="0" smtClean="0"/>
              <a:t>:</a:t>
            </a:r>
          </a:p>
          <a:p>
            <a:r>
              <a:rPr lang="en-US" baseline="0" dirty="0" smtClean="0"/>
              <a:t>Max depth 3</a:t>
            </a:r>
          </a:p>
          <a:p>
            <a:r>
              <a:rPr lang="en-US" baseline="0" dirty="0" smtClean="0"/>
              <a:t>Max features log 2 </a:t>
            </a:r>
          </a:p>
          <a:p>
            <a:r>
              <a:rPr lang="en-US" baseline="0" dirty="0" err="1" smtClean="0"/>
              <a:t>N_estimators</a:t>
            </a:r>
            <a:r>
              <a:rPr lang="en-US" baseline="0" dirty="0" smtClean="0"/>
              <a:t>: 100 </a:t>
            </a:r>
          </a:p>
          <a:p>
            <a:r>
              <a:rPr lang="en-US" baseline="0" dirty="0" smtClean="0"/>
              <a:t>R2 Score</a:t>
            </a:r>
          </a:p>
          <a:p>
            <a:endParaRPr lang="en-US" baseline="0" dirty="0" smtClean="0"/>
          </a:p>
          <a:p>
            <a:r>
              <a:rPr lang="en-US" baseline="0" dirty="0" err="1" smtClean="0"/>
              <a:t>Whats</a:t>
            </a:r>
            <a:r>
              <a:rPr lang="en-US" baseline="0" dirty="0" smtClean="0"/>
              <a:t> the accuracy?</a:t>
            </a:r>
          </a:p>
          <a:p>
            <a:r>
              <a:rPr lang="en-US" baseline="0" dirty="0" smtClean="0"/>
              <a:t>And other metrics</a:t>
            </a:r>
          </a:p>
          <a:p>
            <a:endParaRPr lang="en-US" dirty="0"/>
          </a:p>
        </p:txBody>
      </p:sp>
      <p:sp>
        <p:nvSpPr>
          <p:cNvPr id="4" name="Slide Number Placeholder 3"/>
          <p:cNvSpPr>
            <a:spLocks noGrp="1"/>
          </p:cNvSpPr>
          <p:nvPr>
            <p:ph type="sldNum" sz="quarter" idx="10"/>
          </p:nvPr>
        </p:nvSpPr>
        <p:spPr/>
        <p:txBody>
          <a:bodyPr/>
          <a:lstStyle/>
          <a:p>
            <a:fld id="{4250B037-9F8D-7D4E-865C-13D6AF73E5C9}" type="slidenum">
              <a:rPr lang="en-US" smtClean="0"/>
              <a:t>8</a:t>
            </a:fld>
            <a:endParaRPr lang="en-US"/>
          </a:p>
        </p:txBody>
      </p:sp>
    </p:spTree>
    <p:extLst>
      <p:ext uri="{BB962C8B-B14F-4D97-AF65-F5344CB8AC3E}">
        <p14:creationId xmlns:p14="http://schemas.microsoft.com/office/powerpoint/2010/main" val="10649803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250B037-9F8D-7D4E-865C-13D6AF73E5C9}" type="slidenum">
              <a:rPr lang="en-US" smtClean="0"/>
              <a:t>9</a:t>
            </a:fld>
            <a:endParaRPr lang="en-US"/>
          </a:p>
        </p:txBody>
      </p:sp>
    </p:spTree>
    <p:extLst>
      <p:ext uri="{BB962C8B-B14F-4D97-AF65-F5344CB8AC3E}">
        <p14:creationId xmlns:p14="http://schemas.microsoft.com/office/powerpoint/2010/main" val="1207555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587DB7D-D15C-C44F-A2EC-390E55929671}" type="datetimeFigureOut">
              <a:rPr lang="en-US" smtClean="0"/>
              <a:t>12/13/17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A1093-E3E2-EB42-9A36-E72D2E03A187}" type="slidenum">
              <a:rPr lang="en-US" smtClean="0"/>
              <a:t>‹#›</a:t>
            </a:fld>
            <a:endParaRPr lang="en-US"/>
          </a:p>
        </p:txBody>
      </p:sp>
    </p:spTree>
    <p:extLst>
      <p:ext uri="{BB962C8B-B14F-4D97-AF65-F5344CB8AC3E}">
        <p14:creationId xmlns:p14="http://schemas.microsoft.com/office/powerpoint/2010/main" val="645103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587DB7D-D15C-C44F-A2EC-390E55929671}" type="datetimeFigureOut">
              <a:rPr lang="en-US" smtClean="0"/>
              <a:t>12/13/17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A1093-E3E2-EB42-9A36-E72D2E03A187}" type="slidenum">
              <a:rPr lang="en-US" smtClean="0"/>
              <a:t>‹#›</a:t>
            </a:fld>
            <a:endParaRPr lang="en-US"/>
          </a:p>
        </p:txBody>
      </p:sp>
    </p:spTree>
    <p:extLst>
      <p:ext uri="{BB962C8B-B14F-4D97-AF65-F5344CB8AC3E}">
        <p14:creationId xmlns:p14="http://schemas.microsoft.com/office/powerpoint/2010/main" val="649803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587DB7D-D15C-C44F-A2EC-390E55929671}" type="datetimeFigureOut">
              <a:rPr lang="en-US" smtClean="0"/>
              <a:t>12/13/17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A1093-E3E2-EB42-9A36-E72D2E03A187}" type="slidenum">
              <a:rPr lang="en-US" smtClean="0"/>
              <a:t>‹#›</a:t>
            </a:fld>
            <a:endParaRPr lang="en-US"/>
          </a:p>
        </p:txBody>
      </p:sp>
    </p:spTree>
    <p:extLst>
      <p:ext uri="{BB962C8B-B14F-4D97-AF65-F5344CB8AC3E}">
        <p14:creationId xmlns:p14="http://schemas.microsoft.com/office/powerpoint/2010/main" val="1297802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587DB7D-D15C-C44F-A2EC-390E55929671}" type="datetimeFigureOut">
              <a:rPr lang="en-US" smtClean="0"/>
              <a:t>12/13/17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A1093-E3E2-EB42-9A36-E72D2E03A187}" type="slidenum">
              <a:rPr lang="en-US" smtClean="0"/>
              <a:t>‹#›</a:t>
            </a:fld>
            <a:endParaRPr lang="en-US"/>
          </a:p>
        </p:txBody>
      </p:sp>
    </p:spTree>
    <p:extLst>
      <p:ext uri="{BB962C8B-B14F-4D97-AF65-F5344CB8AC3E}">
        <p14:creationId xmlns:p14="http://schemas.microsoft.com/office/powerpoint/2010/main" val="1763763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587DB7D-D15C-C44F-A2EC-390E55929671}" type="datetimeFigureOut">
              <a:rPr lang="en-US" smtClean="0"/>
              <a:t>12/13/17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A1093-E3E2-EB42-9A36-E72D2E03A187}" type="slidenum">
              <a:rPr lang="en-US" smtClean="0"/>
              <a:t>‹#›</a:t>
            </a:fld>
            <a:endParaRPr lang="en-US"/>
          </a:p>
        </p:txBody>
      </p:sp>
    </p:spTree>
    <p:extLst>
      <p:ext uri="{BB962C8B-B14F-4D97-AF65-F5344CB8AC3E}">
        <p14:creationId xmlns:p14="http://schemas.microsoft.com/office/powerpoint/2010/main" val="1858549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587DB7D-D15C-C44F-A2EC-390E55929671}" type="datetimeFigureOut">
              <a:rPr lang="en-US" smtClean="0"/>
              <a:t>12/13/17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9A1093-E3E2-EB42-9A36-E72D2E03A187}" type="slidenum">
              <a:rPr lang="en-US" smtClean="0"/>
              <a:t>‹#›</a:t>
            </a:fld>
            <a:endParaRPr lang="en-US"/>
          </a:p>
        </p:txBody>
      </p:sp>
    </p:spTree>
    <p:extLst>
      <p:ext uri="{BB962C8B-B14F-4D97-AF65-F5344CB8AC3E}">
        <p14:creationId xmlns:p14="http://schemas.microsoft.com/office/powerpoint/2010/main" val="1498002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587DB7D-D15C-C44F-A2EC-390E55929671}" type="datetimeFigureOut">
              <a:rPr lang="en-US" smtClean="0"/>
              <a:t>12/13/17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9A1093-E3E2-EB42-9A36-E72D2E03A187}" type="slidenum">
              <a:rPr lang="en-US" smtClean="0"/>
              <a:t>‹#›</a:t>
            </a:fld>
            <a:endParaRPr lang="en-US"/>
          </a:p>
        </p:txBody>
      </p:sp>
    </p:spTree>
    <p:extLst>
      <p:ext uri="{BB962C8B-B14F-4D97-AF65-F5344CB8AC3E}">
        <p14:creationId xmlns:p14="http://schemas.microsoft.com/office/powerpoint/2010/main" val="19800472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587DB7D-D15C-C44F-A2EC-390E55929671}" type="datetimeFigureOut">
              <a:rPr lang="en-US" smtClean="0"/>
              <a:t>12/13/17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9A1093-E3E2-EB42-9A36-E72D2E03A187}" type="slidenum">
              <a:rPr lang="en-US" smtClean="0"/>
              <a:t>‹#›</a:t>
            </a:fld>
            <a:endParaRPr lang="en-US"/>
          </a:p>
        </p:txBody>
      </p:sp>
    </p:spTree>
    <p:extLst>
      <p:ext uri="{BB962C8B-B14F-4D97-AF65-F5344CB8AC3E}">
        <p14:creationId xmlns:p14="http://schemas.microsoft.com/office/powerpoint/2010/main" val="1248293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87DB7D-D15C-C44F-A2EC-390E55929671}" type="datetimeFigureOut">
              <a:rPr lang="en-US" smtClean="0"/>
              <a:t>12/13/17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09A1093-E3E2-EB42-9A36-E72D2E03A187}" type="slidenum">
              <a:rPr lang="en-US" smtClean="0"/>
              <a:t>‹#›</a:t>
            </a:fld>
            <a:endParaRPr lang="en-US"/>
          </a:p>
        </p:txBody>
      </p:sp>
    </p:spTree>
    <p:extLst>
      <p:ext uri="{BB962C8B-B14F-4D97-AF65-F5344CB8AC3E}">
        <p14:creationId xmlns:p14="http://schemas.microsoft.com/office/powerpoint/2010/main" val="1295274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587DB7D-D15C-C44F-A2EC-390E55929671}" type="datetimeFigureOut">
              <a:rPr lang="en-US" smtClean="0"/>
              <a:t>12/13/17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9A1093-E3E2-EB42-9A36-E72D2E03A187}" type="slidenum">
              <a:rPr lang="en-US" smtClean="0"/>
              <a:t>‹#›</a:t>
            </a:fld>
            <a:endParaRPr lang="en-US"/>
          </a:p>
        </p:txBody>
      </p:sp>
    </p:spTree>
    <p:extLst>
      <p:ext uri="{BB962C8B-B14F-4D97-AF65-F5344CB8AC3E}">
        <p14:creationId xmlns:p14="http://schemas.microsoft.com/office/powerpoint/2010/main" val="643985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587DB7D-D15C-C44F-A2EC-390E55929671}" type="datetimeFigureOut">
              <a:rPr lang="en-US" smtClean="0"/>
              <a:t>12/13/17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9A1093-E3E2-EB42-9A36-E72D2E03A187}" type="slidenum">
              <a:rPr lang="en-US" smtClean="0"/>
              <a:t>‹#›</a:t>
            </a:fld>
            <a:endParaRPr lang="en-US"/>
          </a:p>
        </p:txBody>
      </p:sp>
    </p:spTree>
    <p:extLst>
      <p:ext uri="{BB962C8B-B14F-4D97-AF65-F5344CB8AC3E}">
        <p14:creationId xmlns:p14="http://schemas.microsoft.com/office/powerpoint/2010/main" val="14263351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87DB7D-D15C-C44F-A2EC-390E55929671}" type="datetimeFigureOut">
              <a:rPr lang="en-US" smtClean="0"/>
              <a:t>12/13/17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9A1093-E3E2-EB42-9A36-E72D2E03A187}" type="slidenum">
              <a:rPr lang="en-US" smtClean="0"/>
              <a:t>‹#›</a:t>
            </a:fld>
            <a:endParaRPr lang="en-US"/>
          </a:p>
        </p:txBody>
      </p:sp>
    </p:spTree>
    <p:extLst>
      <p:ext uri="{BB962C8B-B14F-4D97-AF65-F5344CB8AC3E}">
        <p14:creationId xmlns:p14="http://schemas.microsoft.com/office/powerpoint/2010/main" val="11683962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0.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4" Type="http://schemas.microsoft.com/office/2007/relationships/hdphoto" Target="../media/hdphoto2.wdp"/><Relationship Id="rId5" Type="http://schemas.openxmlformats.org/officeDocument/2006/relationships/image" Target="../media/image4.jpeg"/><Relationship Id="rId6" Type="http://schemas.microsoft.com/office/2007/relationships/hdphoto" Target="../media/hdphoto3.wdp"/><Relationship Id="rId7" Type="http://schemas.openxmlformats.org/officeDocument/2006/relationships/image" Target="../media/image5.tiff"/><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4" Type="http://schemas.microsoft.com/office/2007/relationships/hdphoto" Target="../media/hdphoto3.wdp"/><Relationship Id="rId5" Type="http://schemas.openxmlformats.org/officeDocument/2006/relationships/image" Target="../media/image3.jpeg"/><Relationship Id="rId6" Type="http://schemas.microsoft.com/office/2007/relationships/hdphoto" Target="../media/hdphoto2.wdp"/><Relationship Id="rId7" Type="http://schemas.openxmlformats.org/officeDocument/2006/relationships/image" Target="../media/image6.tiff"/><Relationship Id="rId8" Type="http://schemas.openxmlformats.org/officeDocument/2006/relationships/image" Target="../media/image7.tiff"/><Relationship Id="rId9" Type="http://schemas.openxmlformats.org/officeDocument/2006/relationships/image" Target="../media/image8.tiff"/><Relationship Id="rId10" Type="http://schemas.openxmlformats.org/officeDocument/2006/relationships/image" Target="../media/image9.tiff"/><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1" Type="http://schemas.openxmlformats.org/officeDocument/2006/relationships/image" Target="../media/image21.png"/><Relationship Id="rId12" Type="http://schemas.microsoft.com/office/2007/relationships/hdphoto" Target="../media/hdphoto5.wdp"/><Relationship Id="rId13" Type="http://schemas.openxmlformats.org/officeDocument/2006/relationships/image" Target="../media/image22.tiff"/><Relationship Id="rId14" Type="http://schemas.openxmlformats.org/officeDocument/2006/relationships/image" Target="../media/image23.tiff"/><Relationship Id="rId15" Type="http://schemas.openxmlformats.org/officeDocument/2006/relationships/image" Target="../media/image24.tiff"/><Relationship Id="rId16" Type="http://schemas.openxmlformats.org/officeDocument/2006/relationships/image" Target="../media/image25.tiff"/><Relationship Id="rId17" Type="http://schemas.openxmlformats.org/officeDocument/2006/relationships/image" Target="../media/image26.png"/><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jpeg"/><Relationship Id="rId4" Type="http://schemas.microsoft.com/office/2007/relationships/hdphoto" Target="../media/hdphoto2.wdp"/><Relationship Id="rId5" Type="http://schemas.openxmlformats.org/officeDocument/2006/relationships/image" Target="../media/image16.tiff"/><Relationship Id="rId6" Type="http://schemas.openxmlformats.org/officeDocument/2006/relationships/image" Target="../media/image17.tiff"/><Relationship Id="rId7" Type="http://schemas.openxmlformats.org/officeDocument/2006/relationships/image" Target="../media/image18.tiff"/><Relationship Id="rId8" Type="http://schemas.openxmlformats.org/officeDocument/2006/relationships/image" Target="../media/image19.tiff"/><Relationship Id="rId9" Type="http://schemas.openxmlformats.org/officeDocument/2006/relationships/image" Target="../media/image20.png"/><Relationship Id="rId10" Type="http://schemas.microsoft.com/office/2007/relationships/hdphoto" Target="../media/hdphoto4.wdp"/></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4" Type="http://schemas.microsoft.com/office/2007/relationships/hdphoto" Target="../media/hdphoto2.wdp"/><Relationship Id="rId5" Type="http://schemas.openxmlformats.org/officeDocument/2006/relationships/image" Target="../media/image27.tiff"/><Relationship Id="rId6" Type="http://schemas.openxmlformats.org/officeDocument/2006/relationships/image" Target="../media/image28.tiff"/><Relationship Id="rId7" Type="http://schemas.openxmlformats.org/officeDocument/2006/relationships/image" Target="../media/image29.png"/><Relationship Id="rId8" Type="http://schemas.microsoft.com/office/2007/relationships/hdphoto" Target="../media/hdphoto6.wdp"/><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5400"/>
            <a:ext cx="12247114" cy="6832600"/>
          </a:xfrm>
          <a:prstGeom prst="rect">
            <a:avLst/>
          </a:prstGeom>
        </p:spPr>
      </p:pic>
      <p:pic>
        <p:nvPicPr>
          <p:cNvPr id="8" name="Picture 7"/>
          <p:cNvPicPr>
            <a:picLocks noChangeAspect="1"/>
          </p:cNvPicPr>
          <p:nvPr/>
        </p:nvPicPr>
        <p:blipFill>
          <a:blip r:embed="rId4">
            <a:lum bright="70000" contrast="-70000"/>
            <a:extLst>
              <a:ext uri="{BEBA8EAE-BF5A-486C-A8C5-ECC9F3942E4B}">
                <a14:imgProps xmlns:a14="http://schemas.microsoft.com/office/drawing/2010/main">
                  <a14:imgLayer r:embed="rId5">
                    <a14:imgEffect>
                      <a14:colorTemperature colorTemp="11500"/>
                    </a14:imgEffect>
                    <a14:imgEffect>
                      <a14:saturation sat="0"/>
                    </a14:imgEffect>
                  </a14:imgLayer>
                </a14:imgProps>
              </a:ext>
            </a:extLst>
          </a:blip>
          <a:stretch>
            <a:fillRect/>
          </a:stretch>
        </p:blipFill>
        <p:spPr>
          <a:xfrm>
            <a:off x="0" y="0"/>
            <a:ext cx="12649200" cy="6651865"/>
          </a:xfrm>
          <a:prstGeom prst="rect">
            <a:avLst/>
          </a:prstGeom>
          <a:effectLst>
            <a:outerShdw blurRad="50800" dist="50800" dir="5400000" algn="ctr" rotWithShape="0">
              <a:schemeClr val="bg1">
                <a:alpha val="0"/>
              </a:schemeClr>
            </a:outerShdw>
          </a:effectLst>
        </p:spPr>
      </p:pic>
      <p:sp>
        <p:nvSpPr>
          <p:cNvPr id="5" name="TextBox 4"/>
          <p:cNvSpPr txBox="1"/>
          <p:nvPr/>
        </p:nvSpPr>
        <p:spPr>
          <a:xfrm>
            <a:off x="357808" y="2591278"/>
            <a:ext cx="10402957" cy="1323439"/>
          </a:xfrm>
          <a:prstGeom prst="rect">
            <a:avLst/>
          </a:prstGeom>
          <a:noFill/>
        </p:spPr>
        <p:txBody>
          <a:bodyPr wrap="square" rtlCol="0">
            <a:spAutoFit/>
          </a:bodyPr>
          <a:lstStyle/>
          <a:p>
            <a:r>
              <a:rPr lang="en-US" sz="8000" dirty="0" smtClean="0">
                <a:solidFill>
                  <a:schemeClr val="bg1"/>
                </a:solidFill>
                <a:effectLst>
                  <a:outerShdw blurRad="50800" dist="76200" dir="5400000" algn="t" rotWithShape="0">
                    <a:prstClr val="black">
                      <a:alpha val="40000"/>
                    </a:prstClr>
                  </a:outerShdw>
                </a:effectLst>
                <a:latin typeface="Abadi MT Condensed Extra Bold" charset="0"/>
                <a:ea typeface="Abadi MT Condensed Extra Bold" charset="0"/>
                <a:cs typeface="Abadi MT Condensed Extra Bold" charset="0"/>
              </a:rPr>
              <a:t>TERROR &amp; TOURISM</a:t>
            </a:r>
          </a:p>
        </p:txBody>
      </p:sp>
      <p:sp>
        <p:nvSpPr>
          <p:cNvPr id="6" name="TextBox 5"/>
          <p:cNvSpPr txBox="1"/>
          <p:nvPr/>
        </p:nvSpPr>
        <p:spPr>
          <a:xfrm>
            <a:off x="357808" y="3761787"/>
            <a:ext cx="5234610" cy="523220"/>
          </a:xfrm>
          <a:prstGeom prst="rect">
            <a:avLst/>
          </a:prstGeom>
          <a:noFill/>
          <a:effectLst>
            <a:outerShdw blurRad="50800" dist="76200" dir="2700000" algn="tl" rotWithShape="0">
              <a:prstClr val="black">
                <a:alpha val="40000"/>
              </a:prstClr>
            </a:outerShdw>
          </a:effectLst>
        </p:spPr>
        <p:txBody>
          <a:bodyPr wrap="square" rtlCol="0">
            <a:spAutoFit/>
          </a:bodyPr>
          <a:lstStyle/>
          <a:p>
            <a:r>
              <a:rPr lang="en-US" sz="2800" b="1" smtClean="0">
                <a:solidFill>
                  <a:schemeClr val="bg1"/>
                </a:solidFill>
                <a:latin typeface="Abadi MT Condensed Light" charset="0"/>
                <a:ea typeface="Abadi MT Condensed Light" charset="0"/>
                <a:cs typeface="Abadi MT Condensed Light" charset="0"/>
              </a:rPr>
              <a:t>  Presented </a:t>
            </a:r>
            <a:r>
              <a:rPr lang="en-US" sz="2800" b="1" dirty="0" smtClean="0">
                <a:solidFill>
                  <a:schemeClr val="bg1"/>
                </a:solidFill>
                <a:latin typeface="Abadi MT Condensed Light" charset="0"/>
                <a:ea typeface="Abadi MT Condensed Light" charset="0"/>
                <a:cs typeface="Abadi MT Condensed Light" charset="0"/>
              </a:rPr>
              <a:t>by  Christopher Jacks </a:t>
            </a:r>
            <a:endParaRPr lang="en-US" sz="2800" b="1" dirty="0">
              <a:solidFill>
                <a:schemeClr val="bg1"/>
              </a:solidFill>
              <a:latin typeface="Abadi MT Condensed Light" charset="0"/>
              <a:ea typeface="Abadi MT Condensed Light" charset="0"/>
              <a:cs typeface="Abadi MT Condensed Light" charset="0"/>
            </a:endParaRPr>
          </a:p>
        </p:txBody>
      </p:sp>
    </p:spTree>
    <p:extLst>
      <p:ext uri="{BB962C8B-B14F-4D97-AF65-F5344CB8AC3E}">
        <p14:creationId xmlns:p14="http://schemas.microsoft.com/office/powerpoint/2010/main" val="18074881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0"/>
            <a:ext cx="12192000" cy="7275443"/>
          </a:xfrm>
          <a:prstGeom prst="rect">
            <a:avLst/>
          </a:prstGeom>
        </p:spPr>
      </p:pic>
      <p:sp>
        <p:nvSpPr>
          <p:cNvPr id="5" name="TextBox 4"/>
          <p:cNvSpPr txBox="1"/>
          <p:nvPr/>
        </p:nvSpPr>
        <p:spPr>
          <a:xfrm>
            <a:off x="0" y="1590779"/>
            <a:ext cx="12192000" cy="1323439"/>
          </a:xfrm>
          <a:prstGeom prst="rect">
            <a:avLst/>
          </a:prstGeom>
          <a:noFill/>
          <a:effectLst>
            <a:outerShdw blurRad="50800" dist="76200" dir="2700000" algn="tl" rotWithShape="0">
              <a:prstClr val="black">
                <a:alpha val="40000"/>
              </a:prstClr>
            </a:outerShdw>
          </a:effectLst>
        </p:spPr>
        <p:txBody>
          <a:bodyPr wrap="square" rtlCol="0">
            <a:spAutoFit/>
          </a:bodyPr>
          <a:lstStyle/>
          <a:p>
            <a:pPr algn="ctr"/>
            <a:r>
              <a:rPr lang="en-US" sz="8000" dirty="0" smtClean="0">
                <a:solidFill>
                  <a:schemeClr val="bg1"/>
                </a:solidFill>
                <a:effectLst>
                  <a:outerShdw blurRad="50800" dist="76200" dir="5400000" algn="t" rotWithShape="0">
                    <a:prstClr val="black">
                      <a:alpha val="40000"/>
                    </a:prstClr>
                  </a:outerShdw>
                </a:effectLst>
                <a:latin typeface="Abadi MT Condensed Extra Bold" charset="0"/>
                <a:ea typeface="Abadi MT Condensed Extra Bold" charset="0"/>
                <a:cs typeface="Abadi MT Condensed Extra Bold" charset="0"/>
              </a:rPr>
              <a:t>Thank You and Safe Travels</a:t>
            </a:r>
          </a:p>
        </p:txBody>
      </p:sp>
      <p:sp>
        <p:nvSpPr>
          <p:cNvPr id="6" name="TextBox 5"/>
          <p:cNvSpPr txBox="1"/>
          <p:nvPr/>
        </p:nvSpPr>
        <p:spPr>
          <a:xfrm>
            <a:off x="1683026" y="3011812"/>
            <a:ext cx="8825948" cy="954107"/>
          </a:xfrm>
          <a:prstGeom prst="rect">
            <a:avLst/>
          </a:prstGeom>
          <a:noFill/>
          <a:effectLst>
            <a:outerShdw blurRad="50800" dist="76200" dir="2700000" algn="tl" rotWithShape="0">
              <a:prstClr val="black">
                <a:alpha val="40000"/>
              </a:prstClr>
            </a:outerShdw>
          </a:effectLst>
        </p:spPr>
        <p:txBody>
          <a:bodyPr wrap="square" rtlCol="0">
            <a:spAutoFit/>
          </a:bodyPr>
          <a:lstStyle/>
          <a:p>
            <a:pPr algn="ctr"/>
            <a:r>
              <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To learn more, share, or follow my journey visit us at;  myrandomsamples.com</a:t>
            </a:r>
            <a:endParaRPr lang="en-US" sz="2800" dirty="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p:txBody>
      </p:sp>
    </p:spTree>
    <p:extLst>
      <p:ext uri="{BB962C8B-B14F-4D97-AF65-F5344CB8AC3E}">
        <p14:creationId xmlns:p14="http://schemas.microsoft.com/office/powerpoint/2010/main" val="5307155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0179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alphaModFix amt="62000"/>
            <a:extLst>
              <a:ext uri="{BEBA8EAE-BF5A-486C-A8C5-ECC9F3942E4B}">
                <a14:imgProps xmlns:a14="http://schemas.microsoft.com/office/drawing/2010/main">
                  <a14:imgLayer r:embed="rId4">
                    <a14:imgEffect>
                      <a14:brightnessContrast bright="-19000"/>
                    </a14:imgEffect>
                  </a14:imgLayer>
                </a14:imgProps>
              </a:ext>
              <a:ext uri="{28A0092B-C50C-407E-A947-70E740481C1C}">
                <a14:useLocalDpi xmlns:a14="http://schemas.microsoft.com/office/drawing/2010/main" val="0"/>
              </a:ext>
            </a:extLst>
          </a:blip>
          <a:srcRect r="57475"/>
          <a:stretch/>
        </p:blipFill>
        <p:spPr>
          <a:xfrm>
            <a:off x="-1" y="-14358"/>
            <a:ext cx="4293705" cy="6872358"/>
          </a:xfrm>
          <a:prstGeom prst="rect">
            <a:avLst/>
          </a:prstGeom>
        </p:spPr>
      </p:pic>
      <p:sp>
        <p:nvSpPr>
          <p:cNvPr id="2" name="TextBox 1"/>
          <p:cNvSpPr txBox="1"/>
          <p:nvPr/>
        </p:nvSpPr>
        <p:spPr>
          <a:xfrm>
            <a:off x="410816" y="343452"/>
            <a:ext cx="4916557" cy="1938992"/>
          </a:xfrm>
          <a:prstGeom prst="rect">
            <a:avLst/>
          </a:prstGeom>
          <a:noFill/>
          <a:effectLst>
            <a:outerShdw blurRad="50800" dist="76200" dir="2700000" algn="tl" rotWithShape="0">
              <a:prstClr val="black">
                <a:alpha val="40000"/>
              </a:prstClr>
            </a:outerShdw>
          </a:effectLst>
        </p:spPr>
        <p:txBody>
          <a:bodyPr wrap="square" rtlCol="0">
            <a:spAutoFit/>
          </a:bodyPr>
          <a:lstStyle/>
          <a:p>
            <a:r>
              <a:rPr lang="en-US" sz="4400" dirty="0" smtClean="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THE </a:t>
            </a:r>
          </a:p>
          <a:p>
            <a:r>
              <a:rPr lang="en-US" sz="7200" dirty="0" smtClean="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PROBLEM</a:t>
            </a:r>
            <a:endParaRPr lang="en-US" sz="7200" dirty="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cxnSp>
        <p:nvCxnSpPr>
          <p:cNvPr id="5" name="Straight Connector 4"/>
          <p:cNvCxnSpPr/>
          <p:nvPr/>
        </p:nvCxnSpPr>
        <p:spPr>
          <a:xfrm>
            <a:off x="410816" y="2282444"/>
            <a:ext cx="344556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rotWithShape="1">
          <a:blip r:embed="rId5">
            <a:alphaModFix amt="50000"/>
            <a:extLst>
              <a:ext uri="{BEBA8EAE-BF5A-486C-A8C5-ECC9F3942E4B}">
                <a14:imgProps xmlns:a14="http://schemas.microsoft.com/office/drawing/2010/main">
                  <a14:imgLayer r:embed="rId6">
                    <a14:imgEffect>
                      <a14:colorTemperature colorTemp="5300"/>
                    </a14:imgEffect>
                  </a14:imgLayer>
                </a14:imgProps>
              </a:ext>
            </a:extLst>
          </a:blip>
          <a:srcRect t="21412" b="9839"/>
          <a:stretch/>
        </p:blipFill>
        <p:spPr>
          <a:xfrm>
            <a:off x="4293704" y="-14358"/>
            <a:ext cx="7898296" cy="6872358"/>
          </a:xfrm>
          <a:prstGeom prst="rect">
            <a:avLst/>
          </a:prstGeom>
        </p:spPr>
      </p:pic>
      <p:sp>
        <p:nvSpPr>
          <p:cNvPr id="6" name="Oval 5"/>
          <p:cNvSpPr/>
          <p:nvPr/>
        </p:nvSpPr>
        <p:spPr>
          <a:xfrm>
            <a:off x="6563114" y="1812830"/>
            <a:ext cx="4672975" cy="4630496"/>
          </a:xfrm>
          <a:prstGeom prst="ellipse">
            <a:avLst/>
          </a:prstGeom>
          <a:solidFill>
            <a:schemeClr val="accent1">
              <a:lumMod val="75000"/>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54449" y="2407034"/>
            <a:ext cx="3882889" cy="4216539"/>
          </a:xfrm>
          <a:prstGeom prst="rect">
            <a:avLst/>
          </a:prstGeom>
          <a:noFill/>
          <a:effectLst>
            <a:outerShdw blurRad="50800" dist="76200" dir="2700000" algn="tl" rotWithShape="0">
              <a:prstClr val="black">
                <a:alpha val="40000"/>
              </a:prstClr>
            </a:outerShdw>
          </a:effectLst>
        </p:spPr>
        <p:txBody>
          <a:bodyPr wrap="square" rtlCol="0">
            <a:spAutoFit/>
          </a:bodyPr>
          <a:lstStyle/>
          <a:p>
            <a:pPr algn="ctr"/>
            <a:r>
              <a:rPr lang="en-US" sz="44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a:t>
            </a:r>
            <a:r>
              <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The aftermath of terrorism effects many. The tourism industry especially. ‘Boutique’ and ‘niche’ players say they struggle to recover. And are pressed to decide whether lowering prices or offering value added packages would be the solution.</a:t>
            </a:r>
            <a:endParaRPr lang="en-US" sz="2800" dirty="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p:txBody>
      </p:sp>
      <p:pic>
        <p:nvPicPr>
          <p:cNvPr id="12" name="Picture 11"/>
          <p:cNvPicPr>
            <a:picLocks noChangeAspect="1"/>
          </p:cNvPicPr>
          <p:nvPr/>
        </p:nvPicPr>
        <p:blipFill>
          <a:blip r:embed="rId7">
            <a:biLevel thresh="25000"/>
          </a:blip>
          <a:stretch>
            <a:fillRect/>
          </a:stretch>
        </p:blipFill>
        <p:spPr>
          <a:xfrm>
            <a:off x="6964475" y="2229087"/>
            <a:ext cx="3870251" cy="2003538"/>
          </a:xfrm>
          <a:prstGeom prst="rect">
            <a:avLst/>
          </a:prstGeom>
          <a:ln>
            <a:noFill/>
          </a:ln>
          <a:effectLst>
            <a:outerShdw blurRad="292100" dist="139700" dir="2700000" algn="tl" rotWithShape="0">
              <a:srgbClr val="333333">
                <a:alpha val="65000"/>
              </a:srgbClr>
            </a:outerShdw>
          </a:effectLst>
        </p:spPr>
      </p:pic>
      <p:sp>
        <p:nvSpPr>
          <p:cNvPr id="13" name="Oval 12"/>
          <p:cNvSpPr/>
          <p:nvPr/>
        </p:nvSpPr>
        <p:spPr>
          <a:xfrm>
            <a:off x="4921093" y="343451"/>
            <a:ext cx="2583800" cy="2560312"/>
          </a:xfrm>
          <a:prstGeom prst="ellipse">
            <a:avLst/>
          </a:prstGeom>
          <a:solidFill>
            <a:schemeClr val="accent1">
              <a:lumMod val="75000"/>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4986622" y="612841"/>
            <a:ext cx="2426628" cy="1569660"/>
          </a:xfrm>
          <a:prstGeom prst="rect">
            <a:avLst/>
          </a:prstGeom>
          <a:noFill/>
          <a:effectLst>
            <a:outerShdw blurRad="50800" dist="76200" dir="2700000" algn="tl" rotWithShape="0">
              <a:prstClr val="black">
                <a:alpha val="40000"/>
              </a:prstClr>
            </a:outerShdw>
          </a:effectLst>
        </p:spPr>
        <p:txBody>
          <a:bodyPr wrap="square" rtlCol="0">
            <a:spAutoFit/>
          </a:bodyPr>
          <a:lstStyle/>
          <a:p>
            <a:pPr algn="ctr"/>
            <a:r>
              <a:rPr lang="en-US" sz="24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a:t>
            </a:r>
          </a:p>
          <a:p>
            <a:pPr algn="ctr"/>
            <a:r>
              <a:rPr lang="en-US" sz="24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On </a:t>
            </a:r>
            <a:r>
              <a:rPr lang="en-US" sz="2400" b="1"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March 23</a:t>
            </a:r>
            <a:r>
              <a:rPr lang="en-US" sz="2400" b="1" baseline="300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rd</a:t>
            </a:r>
            <a:r>
              <a:rPr lang="en-US" sz="2400" b="1"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a:t>
            </a:r>
          </a:p>
          <a:p>
            <a:pPr algn="ctr"/>
            <a:r>
              <a:rPr lang="en-US" sz="2400" b="1"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2016</a:t>
            </a:r>
            <a:r>
              <a:rPr lang="en-US" sz="24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the 23 room boutique hotel </a:t>
            </a:r>
            <a:r>
              <a:rPr lang="mr-IN" sz="24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a:t>
            </a:r>
            <a:r>
              <a:rPr lang="en-US" sz="24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a:t>
            </a:r>
            <a:endParaRPr lang="en-US" sz="2400" dirty="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p:txBody>
      </p:sp>
      <p:cxnSp>
        <p:nvCxnSpPr>
          <p:cNvPr id="14" name="Straight Connector 13"/>
          <p:cNvCxnSpPr/>
          <p:nvPr/>
        </p:nvCxnSpPr>
        <p:spPr>
          <a:xfrm>
            <a:off x="7176816" y="4451508"/>
            <a:ext cx="344556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563114" y="4571651"/>
            <a:ext cx="4672975" cy="923330"/>
          </a:xfrm>
          <a:prstGeom prst="rect">
            <a:avLst/>
          </a:prstGeom>
          <a:noFill/>
          <a:effectLst>
            <a:outerShdw blurRad="50800" dist="76200" dir="2700000" algn="tl" rotWithShape="0">
              <a:prstClr val="black">
                <a:alpha val="40000"/>
              </a:prstClr>
            </a:outerShdw>
          </a:effectLst>
        </p:spPr>
        <p:txBody>
          <a:bodyPr wrap="square" rtlCol="0">
            <a:spAutoFit/>
          </a:bodyPr>
          <a:lstStyle/>
          <a:p>
            <a:pPr algn="ctr"/>
            <a:r>
              <a:rPr lang="en-US" sz="540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225 </a:t>
            </a:r>
            <a:r>
              <a:rPr lang="en-US" sz="54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Cancelations</a:t>
            </a:r>
          </a:p>
        </p:txBody>
      </p:sp>
    </p:spTree>
    <p:extLst>
      <p:ext uri="{BB962C8B-B14F-4D97-AF65-F5344CB8AC3E}">
        <p14:creationId xmlns:p14="http://schemas.microsoft.com/office/powerpoint/2010/main" val="9049373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p:cNvPicPr>
            <a:picLocks noChangeAspect="1"/>
          </p:cNvPicPr>
          <p:nvPr/>
        </p:nvPicPr>
        <p:blipFill rotWithShape="1">
          <a:blip r:embed="rId3">
            <a:alphaModFix amt="50000"/>
            <a:extLst>
              <a:ext uri="{BEBA8EAE-BF5A-486C-A8C5-ECC9F3942E4B}">
                <a14:imgProps xmlns:a14="http://schemas.microsoft.com/office/drawing/2010/main">
                  <a14:imgLayer r:embed="rId4">
                    <a14:imgEffect>
                      <a14:colorTemperature colorTemp="5300"/>
                    </a14:imgEffect>
                  </a14:imgLayer>
                </a14:imgProps>
              </a:ext>
            </a:extLst>
          </a:blip>
          <a:srcRect t="21412" b="9839"/>
          <a:stretch/>
        </p:blipFill>
        <p:spPr>
          <a:xfrm>
            <a:off x="4293704" y="-14358"/>
            <a:ext cx="7898296" cy="6872358"/>
          </a:xfrm>
          <a:prstGeom prst="rect">
            <a:avLst/>
          </a:prstGeom>
        </p:spPr>
      </p:pic>
      <p:pic>
        <p:nvPicPr>
          <p:cNvPr id="11" name="Picture 10"/>
          <p:cNvPicPr>
            <a:picLocks noChangeAspect="1"/>
          </p:cNvPicPr>
          <p:nvPr/>
        </p:nvPicPr>
        <p:blipFill rotWithShape="1">
          <a:blip r:embed="rId5">
            <a:alphaModFix amt="62000"/>
            <a:extLst>
              <a:ext uri="{BEBA8EAE-BF5A-486C-A8C5-ECC9F3942E4B}">
                <a14:imgProps xmlns:a14="http://schemas.microsoft.com/office/drawing/2010/main">
                  <a14:imgLayer r:embed="rId6">
                    <a14:imgEffect>
                      <a14:brightnessContrast bright="-19000"/>
                    </a14:imgEffect>
                  </a14:imgLayer>
                </a14:imgProps>
              </a:ext>
              <a:ext uri="{28A0092B-C50C-407E-A947-70E740481C1C}">
                <a14:useLocalDpi xmlns:a14="http://schemas.microsoft.com/office/drawing/2010/main" val="0"/>
              </a:ext>
            </a:extLst>
          </a:blip>
          <a:srcRect r="57475"/>
          <a:stretch/>
        </p:blipFill>
        <p:spPr>
          <a:xfrm>
            <a:off x="-1" y="-14358"/>
            <a:ext cx="4293705" cy="6872358"/>
          </a:xfrm>
          <a:prstGeom prst="rect">
            <a:avLst/>
          </a:prstGeom>
        </p:spPr>
      </p:pic>
      <p:sp>
        <p:nvSpPr>
          <p:cNvPr id="2" name="TextBox 1"/>
          <p:cNvSpPr txBox="1"/>
          <p:nvPr/>
        </p:nvSpPr>
        <p:spPr>
          <a:xfrm>
            <a:off x="410816" y="343452"/>
            <a:ext cx="4916557" cy="1938992"/>
          </a:xfrm>
          <a:prstGeom prst="rect">
            <a:avLst/>
          </a:prstGeom>
          <a:noFill/>
          <a:effectLst>
            <a:outerShdw blurRad="50800" dist="76200" dir="2700000" algn="tl" rotWithShape="0">
              <a:prstClr val="black">
                <a:alpha val="40000"/>
              </a:prstClr>
            </a:outerShdw>
          </a:effectLst>
        </p:spPr>
        <p:txBody>
          <a:bodyPr wrap="square" rtlCol="0">
            <a:spAutoFit/>
          </a:bodyPr>
          <a:lstStyle/>
          <a:p>
            <a:r>
              <a:rPr lang="en-US" sz="4400" dirty="0" smtClean="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THE </a:t>
            </a:r>
          </a:p>
          <a:p>
            <a:r>
              <a:rPr lang="en-US" sz="7200" dirty="0" smtClean="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DATA</a:t>
            </a:r>
            <a:endParaRPr lang="en-US" sz="7200" dirty="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cxnSp>
        <p:nvCxnSpPr>
          <p:cNvPr id="5" name="Straight Connector 4"/>
          <p:cNvCxnSpPr/>
          <p:nvPr/>
        </p:nvCxnSpPr>
        <p:spPr>
          <a:xfrm>
            <a:off x="410816" y="2282444"/>
            <a:ext cx="344556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54449" y="2407034"/>
            <a:ext cx="3882889" cy="4154984"/>
          </a:xfrm>
          <a:prstGeom prst="rect">
            <a:avLst/>
          </a:prstGeom>
          <a:noFill/>
          <a:effectLst>
            <a:outerShdw blurRad="50800" dist="76200" dir="2700000" algn="tl" rotWithShape="0">
              <a:prstClr val="black">
                <a:alpha val="40000"/>
              </a:prstClr>
            </a:outerShdw>
          </a:effectLst>
        </p:spPr>
        <p:txBody>
          <a:bodyPr wrap="square" rtlCol="0">
            <a:spAutoFit/>
          </a:bodyPr>
          <a:lstStyle/>
          <a:p>
            <a:pPr marL="514350" indent="-514350">
              <a:buAutoNum type="arabicPeriod"/>
            </a:pPr>
            <a:r>
              <a:rPr lang="en-US" sz="2800" b="1"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Global Terrorism Database</a:t>
            </a:r>
            <a:r>
              <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a:r>
            <a:br>
              <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br>
            <a: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1970 </a:t>
            </a:r>
            <a:r>
              <a:rPr lang="mr-IN"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a:t>
            </a:r>
            <a: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2016 </a:t>
            </a:r>
            <a:b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br>
            <a: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source: Kaggle</a:t>
            </a:r>
            <a:b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br>
            <a:endPar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a:p>
            <a:pPr marL="514350" indent="-514350">
              <a:buAutoNum type="arabicPeriod"/>
            </a:pPr>
            <a:r>
              <a:rPr lang="en-US" sz="2800" b="1"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International Arrivals</a:t>
            </a:r>
            <a:r>
              <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a:r>
            <a:br>
              <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br>
            <a: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1997-2016 </a:t>
            </a:r>
            <a:b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br>
            <a: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source:  </a:t>
            </a:r>
            <a:r>
              <a:rPr lang="en-US" dirty="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N</a:t>
            </a:r>
            <a: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ational Travelers and Tourism Office </a:t>
            </a:r>
          </a:p>
          <a:p>
            <a:pPr marL="514350" indent="-514350">
              <a:buAutoNum type="arabicPeriod"/>
            </a:pPr>
            <a:endParaRPr lang="en-US" dirty="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a:p>
            <a:pPr marL="514350" indent="-514350">
              <a:buAutoNum type="arabicPeriod"/>
            </a:pPr>
            <a:r>
              <a:rPr lang="en-US" sz="2800" b="1"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Historical Stock Prices</a:t>
            </a:r>
            <a:r>
              <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a:r>
            <a:br>
              <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br>
            <a: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1980 -2017 </a:t>
            </a:r>
            <a:b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br>
            <a: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source: Kaggle</a:t>
            </a:r>
            <a:b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br>
            <a:r>
              <a:rPr lang="en-US"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source: Yahoo Finance! </a:t>
            </a:r>
          </a:p>
        </p:txBody>
      </p:sp>
      <p:sp>
        <p:nvSpPr>
          <p:cNvPr id="13" name="Rounded Rectangle 12"/>
          <p:cNvSpPr/>
          <p:nvPr/>
        </p:nvSpPr>
        <p:spPr>
          <a:xfrm>
            <a:off x="6767029" y="622852"/>
            <a:ext cx="3207494" cy="1461401"/>
          </a:xfrm>
          <a:prstGeom prst="roundRect">
            <a:avLst/>
          </a:prstGeom>
          <a:solidFill>
            <a:schemeClr val="bg1"/>
          </a:soli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a:off x="4871866" y="2264892"/>
            <a:ext cx="1895163" cy="3100595"/>
          </a:xfrm>
          <a:prstGeom prst="roundRect">
            <a:avLst/>
          </a:prstGeom>
          <a:solidFill>
            <a:schemeClr val="bg1"/>
          </a:soli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5" name="Rounded Rectangle 14"/>
          <p:cNvSpPr/>
          <p:nvPr/>
        </p:nvSpPr>
        <p:spPr>
          <a:xfrm>
            <a:off x="9977343" y="2264892"/>
            <a:ext cx="1895163" cy="3138745"/>
          </a:xfrm>
          <a:prstGeom prst="roundRect">
            <a:avLst/>
          </a:prstGeom>
          <a:solidFill>
            <a:schemeClr val="bg1"/>
          </a:soli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p:cNvPicPr>
            <a:picLocks noChangeAspect="1"/>
          </p:cNvPicPr>
          <p:nvPr/>
        </p:nvPicPr>
        <p:blipFill>
          <a:blip r:embed="rId7">
            <a:biLevel thresh="75000"/>
          </a:blip>
          <a:stretch>
            <a:fillRect/>
          </a:stretch>
        </p:blipFill>
        <p:spPr>
          <a:xfrm>
            <a:off x="4996197" y="3213058"/>
            <a:ext cx="1646502" cy="1646502"/>
          </a:xfrm>
          <a:prstGeom prst="rect">
            <a:avLst/>
          </a:prstGeom>
        </p:spPr>
      </p:pic>
      <p:sp>
        <p:nvSpPr>
          <p:cNvPr id="18" name="TextBox 17"/>
          <p:cNvSpPr txBox="1"/>
          <p:nvPr/>
        </p:nvSpPr>
        <p:spPr>
          <a:xfrm>
            <a:off x="4985198" y="2577483"/>
            <a:ext cx="1744179" cy="584775"/>
          </a:xfrm>
          <a:prstGeom prst="rect">
            <a:avLst/>
          </a:prstGeom>
          <a:noFill/>
          <a:effectLst/>
        </p:spPr>
        <p:txBody>
          <a:bodyPr wrap="square" rtlCol="0">
            <a:spAutoFit/>
          </a:bodyPr>
          <a:lstStyle/>
          <a:p>
            <a:r>
              <a:rPr lang="en-US" sz="3200" smtClean="0">
                <a:latin typeface="Abadi MT Condensed Extra Bold" charset="0"/>
                <a:ea typeface="Abadi MT Condensed Extra Bold" charset="0"/>
                <a:cs typeface="Abadi MT Condensed Extra Bold" charset="0"/>
              </a:rPr>
              <a:t>ARRIVALS</a:t>
            </a:r>
            <a:endParaRPr lang="en-US" sz="5400" dirty="0">
              <a:latin typeface="Abadi MT Condensed Extra Bold" charset="0"/>
              <a:ea typeface="Abadi MT Condensed Extra Bold" charset="0"/>
              <a:cs typeface="Abadi MT Condensed Extra Bold" charset="0"/>
            </a:endParaRPr>
          </a:p>
        </p:txBody>
      </p:sp>
      <p:pic>
        <p:nvPicPr>
          <p:cNvPr id="20" name="Picture 19"/>
          <p:cNvPicPr>
            <a:picLocks noChangeAspect="1"/>
          </p:cNvPicPr>
          <p:nvPr/>
        </p:nvPicPr>
        <p:blipFill>
          <a:blip r:embed="rId8"/>
          <a:stretch>
            <a:fillRect/>
          </a:stretch>
        </p:blipFill>
        <p:spPr>
          <a:xfrm>
            <a:off x="8789185" y="785569"/>
            <a:ext cx="907360" cy="907360"/>
          </a:xfrm>
          <a:prstGeom prst="rect">
            <a:avLst/>
          </a:prstGeom>
        </p:spPr>
      </p:pic>
      <p:sp>
        <p:nvSpPr>
          <p:cNvPr id="21" name="TextBox 20"/>
          <p:cNvSpPr txBox="1"/>
          <p:nvPr/>
        </p:nvSpPr>
        <p:spPr>
          <a:xfrm>
            <a:off x="6889174" y="1089474"/>
            <a:ext cx="2158667" cy="584775"/>
          </a:xfrm>
          <a:prstGeom prst="rect">
            <a:avLst/>
          </a:prstGeom>
          <a:noFill/>
          <a:effectLst/>
        </p:spPr>
        <p:txBody>
          <a:bodyPr wrap="square" rtlCol="0">
            <a:spAutoFit/>
          </a:bodyPr>
          <a:lstStyle/>
          <a:p>
            <a:r>
              <a:rPr lang="en-US" sz="3200" dirty="0" smtClean="0">
                <a:latin typeface="Abadi MT Condensed Extra Bold" charset="0"/>
                <a:ea typeface="Abadi MT Condensed Extra Bold" charset="0"/>
                <a:cs typeface="Abadi MT Condensed Extra Bold" charset="0"/>
              </a:rPr>
              <a:t>TERRORISM</a:t>
            </a:r>
            <a:endParaRPr lang="en-US" sz="5400" dirty="0">
              <a:latin typeface="Abadi MT Condensed Extra Bold" charset="0"/>
              <a:ea typeface="Abadi MT Condensed Extra Bold" charset="0"/>
              <a:cs typeface="Abadi MT Condensed Extra Bold" charset="0"/>
            </a:endParaRPr>
          </a:p>
        </p:txBody>
      </p:sp>
      <p:sp>
        <p:nvSpPr>
          <p:cNvPr id="22" name="TextBox 21"/>
          <p:cNvSpPr txBox="1"/>
          <p:nvPr/>
        </p:nvSpPr>
        <p:spPr>
          <a:xfrm>
            <a:off x="10074787" y="2523456"/>
            <a:ext cx="1744179" cy="954107"/>
          </a:xfrm>
          <a:prstGeom prst="rect">
            <a:avLst/>
          </a:prstGeom>
          <a:noFill/>
          <a:effectLst/>
        </p:spPr>
        <p:txBody>
          <a:bodyPr wrap="square" rtlCol="0">
            <a:spAutoFit/>
          </a:bodyPr>
          <a:lstStyle/>
          <a:p>
            <a:r>
              <a:rPr lang="en-US" sz="3200" dirty="0" smtClean="0">
                <a:latin typeface="Abadi MT Condensed Extra Bold" charset="0"/>
                <a:ea typeface="Abadi MT Condensed Extra Bold" charset="0"/>
                <a:cs typeface="Abadi MT Condensed Extra Bold" charset="0"/>
              </a:rPr>
              <a:t>INDUSTRY</a:t>
            </a:r>
          </a:p>
          <a:p>
            <a:r>
              <a:rPr lang="en-US" sz="2400" dirty="0" smtClean="0">
                <a:latin typeface="Abadi MT Condensed Extra Bold" charset="0"/>
                <a:ea typeface="Abadi MT Condensed Extra Bold" charset="0"/>
                <a:cs typeface="Abadi MT Condensed Extra Bold" charset="0"/>
              </a:rPr>
              <a:t>Performance</a:t>
            </a:r>
            <a:endParaRPr lang="en-US" sz="4400" dirty="0">
              <a:latin typeface="Abadi MT Condensed Extra Bold" charset="0"/>
              <a:ea typeface="Abadi MT Condensed Extra Bold" charset="0"/>
              <a:cs typeface="Abadi MT Condensed Extra Bold" charset="0"/>
            </a:endParaRPr>
          </a:p>
        </p:txBody>
      </p:sp>
      <p:pic>
        <p:nvPicPr>
          <p:cNvPr id="23" name="Picture 22"/>
          <p:cNvPicPr>
            <a:picLocks noChangeAspect="1"/>
          </p:cNvPicPr>
          <p:nvPr/>
        </p:nvPicPr>
        <p:blipFill>
          <a:blip r:embed="rId9"/>
          <a:stretch>
            <a:fillRect/>
          </a:stretch>
        </p:blipFill>
        <p:spPr>
          <a:xfrm>
            <a:off x="9860659" y="3108025"/>
            <a:ext cx="2172433" cy="2172433"/>
          </a:xfrm>
          <a:prstGeom prst="rect">
            <a:avLst/>
          </a:prstGeom>
        </p:spPr>
      </p:pic>
      <p:cxnSp>
        <p:nvCxnSpPr>
          <p:cNvPr id="25" name="Straight Connector 24"/>
          <p:cNvCxnSpPr/>
          <p:nvPr/>
        </p:nvCxnSpPr>
        <p:spPr>
          <a:xfrm flipV="1">
            <a:off x="6729377" y="3670300"/>
            <a:ext cx="979523" cy="5521"/>
          </a:xfrm>
          <a:prstGeom prst="line">
            <a:avLst/>
          </a:prstGeom>
          <a:ln w="152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V="1">
            <a:off x="6760817" y="3987800"/>
            <a:ext cx="979523" cy="5521"/>
          </a:xfrm>
          <a:prstGeom prst="line">
            <a:avLst/>
          </a:prstGeom>
          <a:ln w="152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9033458" y="3987800"/>
            <a:ext cx="979523" cy="5521"/>
          </a:xfrm>
          <a:prstGeom prst="line">
            <a:avLst/>
          </a:prstGeom>
          <a:ln w="152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9089913" y="3670300"/>
            <a:ext cx="923068" cy="1"/>
          </a:xfrm>
          <a:prstGeom prst="line">
            <a:avLst/>
          </a:prstGeom>
          <a:ln w="152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H="1" flipV="1">
            <a:off x="8187267" y="2084253"/>
            <a:ext cx="16833" cy="956616"/>
          </a:xfrm>
          <a:prstGeom prst="line">
            <a:avLst/>
          </a:prstGeom>
          <a:ln w="152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H="1" flipV="1">
            <a:off x="8509137" y="2099175"/>
            <a:ext cx="16833" cy="956616"/>
          </a:xfrm>
          <a:prstGeom prst="line">
            <a:avLst/>
          </a:prstGeom>
          <a:ln w="1524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7687635" y="3127998"/>
            <a:ext cx="1381013" cy="13802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10"/>
          <a:stretch>
            <a:fillRect/>
          </a:stretch>
        </p:blipFill>
        <p:spPr>
          <a:xfrm>
            <a:off x="7230370" y="2693858"/>
            <a:ext cx="2280812" cy="2280812"/>
          </a:xfrm>
          <a:prstGeom prst="rect">
            <a:avLst/>
          </a:prstGeom>
        </p:spPr>
      </p:pic>
    </p:spTree>
    <p:extLst>
      <p:ext uri="{BB962C8B-B14F-4D97-AF65-F5344CB8AC3E}">
        <p14:creationId xmlns:p14="http://schemas.microsoft.com/office/powerpoint/2010/main" val="15652089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08000" y="503535"/>
            <a:ext cx="6573284" cy="1692771"/>
          </a:xfrm>
          <a:prstGeom prst="rect">
            <a:avLst/>
          </a:prstGeom>
        </p:spPr>
        <p:txBody>
          <a:bodyPr wrap="square">
            <a:spAutoFit/>
          </a:bodyPr>
          <a:lstStyle/>
          <a:p>
            <a:r>
              <a:rPr lang="en-US" sz="3200" dirty="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THE </a:t>
            </a:r>
          </a:p>
          <a:p>
            <a:r>
              <a:rPr lang="en-US" sz="7200" dirty="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FINDINGS </a:t>
            </a:r>
            <a:r>
              <a:rPr lang="en-US" sz="3200" dirty="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(1994 onwards)</a:t>
            </a:r>
            <a:endParaRPr lang="en-US" sz="3200" dirty="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880" y="2196306"/>
            <a:ext cx="7251523" cy="466169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84513" y="503535"/>
            <a:ext cx="5307487" cy="3411956"/>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760" r="-1"/>
          <a:stretch/>
        </p:blipFill>
        <p:spPr>
          <a:xfrm>
            <a:off x="6714392" y="3471797"/>
            <a:ext cx="5307487" cy="3386203"/>
          </a:xfrm>
          <a:prstGeom prst="rect">
            <a:avLst/>
          </a:prstGeom>
        </p:spPr>
      </p:pic>
    </p:spTree>
    <p:extLst>
      <p:ext uri="{BB962C8B-B14F-4D97-AF65-F5344CB8AC3E}">
        <p14:creationId xmlns:p14="http://schemas.microsoft.com/office/powerpoint/2010/main" val="15634256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5090" y="-206226"/>
            <a:ext cx="11164186" cy="7176977"/>
          </a:xfrm>
          <a:prstGeom prst="rect">
            <a:avLst/>
          </a:prstGeom>
        </p:spPr>
      </p:pic>
    </p:spTree>
    <p:extLst>
      <p:ext uri="{BB962C8B-B14F-4D97-AF65-F5344CB8AC3E}">
        <p14:creationId xmlns:p14="http://schemas.microsoft.com/office/powerpoint/2010/main" val="18713196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8991" y="-50505"/>
            <a:ext cx="10746563" cy="6908505"/>
          </a:xfrm>
          <a:prstGeom prst="rect">
            <a:avLst/>
          </a:prstGeom>
        </p:spPr>
      </p:pic>
    </p:spTree>
    <p:extLst>
      <p:ext uri="{BB962C8B-B14F-4D97-AF65-F5344CB8AC3E}">
        <p14:creationId xmlns:p14="http://schemas.microsoft.com/office/powerpoint/2010/main" val="2025181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6590" t="4889" r="9246" b="12089"/>
          <a:stretch/>
        </p:blipFill>
        <p:spPr>
          <a:xfrm>
            <a:off x="1698846" y="579467"/>
            <a:ext cx="8891181" cy="5638311"/>
          </a:xfrm>
          <a:prstGeom prst="rect">
            <a:avLst/>
          </a:prstGeom>
        </p:spPr>
      </p:pic>
    </p:spTree>
    <p:extLst>
      <p:ext uri="{BB962C8B-B14F-4D97-AF65-F5344CB8AC3E}">
        <p14:creationId xmlns:p14="http://schemas.microsoft.com/office/powerpoint/2010/main" val="384558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Oval 15"/>
          <p:cNvSpPr/>
          <p:nvPr/>
        </p:nvSpPr>
        <p:spPr>
          <a:xfrm>
            <a:off x="5838641" y="4251680"/>
            <a:ext cx="1068176" cy="1068176"/>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p:cNvSpPr txBox="1"/>
          <p:nvPr/>
        </p:nvSpPr>
        <p:spPr>
          <a:xfrm>
            <a:off x="5782930" y="4357222"/>
            <a:ext cx="1175501" cy="923330"/>
          </a:xfrm>
          <a:prstGeom prst="rect">
            <a:avLst/>
          </a:prstGeom>
          <a:noFill/>
        </p:spPr>
        <p:txBody>
          <a:bodyPr wrap="square" rtlCol="0">
            <a:spAutoFit/>
          </a:bodyPr>
          <a:lstStyle/>
          <a:p>
            <a:r>
              <a:rPr lang="en-US" sz="5400" dirty="0">
                <a:solidFill>
                  <a:sysClr val="windowText" lastClr="000000">
                    <a:alpha val="29000"/>
                  </a:sysClr>
                </a:solidFill>
                <a:latin typeface="Abadi MT Condensed Extra Bold" charset="0"/>
                <a:ea typeface="Abadi MT Condensed Extra Bold" charset="0"/>
                <a:cs typeface="Abadi MT Condensed Extra Bold" charset="0"/>
              </a:rPr>
              <a:t>D</a:t>
            </a:r>
            <a:r>
              <a:rPr lang="en-US" sz="5400" dirty="0" smtClean="0">
                <a:solidFill>
                  <a:sysClr val="windowText" lastClr="000000">
                    <a:alpha val="29000"/>
                  </a:sysClr>
                </a:solidFill>
                <a:latin typeface="Abadi MT Condensed Extra Bold" charset="0"/>
                <a:ea typeface="Abadi MT Condensed Extra Bold" charset="0"/>
                <a:cs typeface="Abadi MT Condensed Extra Bold" charset="0"/>
              </a:rPr>
              <a:t>iff</a:t>
            </a:r>
            <a:endParaRPr lang="en-US" sz="5400" dirty="0">
              <a:solidFill>
                <a:sysClr val="windowText" lastClr="000000">
                  <a:alpha val="29000"/>
                </a:sysClr>
              </a:solidFill>
              <a:latin typeface="Abadi MT Condensed Extra Bold" charset="0"/>
              <a:ea typeface="Abadi MT Condensed Extra Bold" charset="0"/>
              <a:cs typeface="Abadi MT Condensed Extra Bold" charset="0"/>
            </a:endParaRPr>
          </a:p>
        </p:txBody>
      </p:sp>
      <p:sp>
        <p:nvSpPr>
          <p:cNvPr id="13" name="Oval 12"/>
          <p:cNvSpPr/>
          <p:nvPr/>
        </p:nvSpPr>
        <p:spPr>
          <a:xfrm>
            <a:off x="4645020" y="4251680"/>
            <a:ext cx="1068176" cy="1068176"/>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46" name="TextBox 45"/>
          <p:cNvSpPr txBox="1"/>
          <p:nvPr/>
        </p:nvSpPr>
        <p:spPr>
          <a:xfrm>
            <a:off x="4600417" y="4340991"/>
            <a:ext cx="1175501" cy="923330"/>
          </a:xfrm>
          <a:prstGeom prst="rect">
            <a:avLst/>
          </a:prstGeom>
          <a:noFill/>
        </p:spPr>
        <p:txBody>
          <a:bodyPr wrap="square" rtlCol="0">
            <a:spAutoFit/>
          </a:bodyPr>
          <a:lstStyle/>
          <a:p>
            <a:r>
              <a:rPr lang="en-US" sz="5400">
                <a:solidFill>
                  <a:sysClr val="windowText" lastClr="000000">
                    <a:alpha val="29000"/>
                  </a:sysClr>
                </a:solidFill>
                <a:latin typeface="Abadi MT Condensed Extra Bold" charset="0"/>
                <a:ea typeface="Abadi MT Condensed Extra Bold" charset="0"/>
                <a:cs typeface="Abadi MT Condensed Extra Bold" charset="0"/>
              </a:rPr>
              <a:t>D</a:t>
            </a:r>
            <a:r>
              <a:rPr lang="en-US" sz="5400" smtClean="0">
                <a:solidFill>
                  <a:sysClr val="windowText" lastClr="000000">
                    <a:alpha val="29000"/>
                  </a:sysClr>
                </a:solidFill>
                <a:latin typeface="Abadi MT Condensed Extra Bold" charset="0"/>
                <a:ea typeface="Abadi MT Condensed Extra Bold" charset="0"/>
                <a:cs typeface="Abadi MT Condensed Extra Bold" charset="0"/>
              </a:rPr>
              <a:t>iff</a:t>
            </a:r>
            <a:endParaRPr lang="en-US" sz="5400">
              <a:solidFill>
                <a:sysClr val="windowText" lastClr="000000">
                  <a:alpha val="29000"/>
                </a:sysClr>
              </a:solidFill>
              <a:latin typeface="Abadi MT Condensed Extra Bold" charset="0"/>
              <a:ea typeface="Abadi MT Condensed Extra Bold" charset="0"/>
              <a:cs typeface="Abadi MT Condensed Extra Bold" charset="0"/>
            </a:endParaRPr>
          </a:p>
        </p:txBody>
      </p:sp>
      <p:pic>
        <p:nvPicPr>
          <p:cNvPr id="11" name="Picture 10"/>
          <p:cNvPicPr>
            <a:picLocks noChangeAspect="1"/>
          </p:cNvPicPr>
          <p:nvPr/>
        </p:nvPicPr>
        <p:blipFill rotWithShape="1">
          <a:blip r:embed="rId3">
            <a:alphaModFix amt="62000"/>
            <a:extLst>
              <a:ext uri="{BEBA8EAE-BF5A-486C-A8C5-ECC9F3942E4B}">
                <a14:imgProps xmlns:a14="http://schemas.microsoft.com/office/drawing/2010/main">
                  <a14:imgLayer r:embed="rId4">
                    <a14:imgEffect>
                      <a14:brightnessContrast bright="-19000"/>
                    </a14:imgEffect>
                  </a14:imgLayer>
                </a14:imgProps>
              </a:ext>
              <a:ext uri="{28A0092B-C50C-407E-A947-70E740481C1C}">
                <a14:useLocalDpi xmlns:a14="http://schemas.microsoft.com/office/drawing/2010/main" val="0"/>
              </a:ext>
            </a:extLst>
          </a:blip>
          <a:srcRect r="57475"/>
          <a:stretch/>
        </p:blipFill>
        <p:spPr>
          <a:xfrm>
            <a:off x="-1" y="-14358"/>
            <a:ext cx="4293705" cy="6872358"/>
          </a:xfrm>
          <a:prstGeom prst="rect">
            <a:avLst/>
          </a:prstGeom>
        </p:spPr>
      </p:pic>
      <p:sp>
        <p:nvSpPr>
          <p:cNvPr id="2" name="TextBox 1"/>
          <p:cNvSpPr txBox="1"/>
          <p:nvPr/>
        </p:nvSpPr>
        <p:spPr>
          <a:xfrm>
            <a:off x="410816" y="343452"/>
            <a:ext cx="4916557" cy="1938992"/>
          </a:xfrm>
          <a:prstGeom prst="rect">
            <a:avLst/>
          </a:prstGeom>
          <a:noFill/>
          <a:effectLst>
            <a:outerShdw blurRad="50800" dist="76200" dir="2700000" algn="tl" rotWithShape="0">
              <a:prstClr val="black">
                <a:alpha val="40000"/>
              </a:prstClr>
            </a:outerShdw>
          </a:effectLst>
        </p:spPr>
        <p:txBody>
          <a:bodyPr wrap="square" rtlCol="0">
            <a:spAutoFit/>
          </a:bodyPr>
          <a:lstStyle/>
          <a:p>
            <a:r>
              <a:rPr lang="en-US" sz="4400" dirty="0" smtClean="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THE </a:t>
            </a:r>
          </a:p>
          <a:p>
            <a:r>
              <a:rPr lang="en-US" sz="7200" dirty="0" smtClean="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MODEL</a:t>
            </a:r>
            <a:endParaRPr lang="en-US" sz="7200" dirty="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cxnSp>
        <p:nvCxnSpPr>
          <p:cNvPr id="5" name="Straight Connector 4"/>
          <p:cNvCxnSpPr/>
          <p:nvPr/>
        </p:nvCxnSpPr>
        <p:spPr>
          <a:xfrm>
            <a:off x="410816" y="2282444"/>
            <a:ext cx="344556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54449" y="2407034"/>
            <a:ext cx="3882889" cy="954107"/>
          </a:xfrm>
          <a:prstGeom prst="rect">
            <a:avLst/>
          </a:prstGeom>
          <a:noFill/>
          <a:effectLst>
            <a:outerShdw blurRad="50800" dist="76200" dir="2700000" algn="tl" rotWithShape="0">
              <a:prstClr val="black">
                <a:alpha val="40000"/>
              </a:prstClr>
            </a:outerShdw>
          </a:effectLst>
        </p:spPr>
        <p:txBody>
          <a:bodyPr wrap="square" rtlCol="0">
            <a:spAutoFit/>
          </a:bodyPr>
          <a:lstStyle/>
          <a:p>
            <a:pPr marL="514350" indent="-514350">
              <a:buAutoNum type="arabicPeriod"/>
            </a:pPr>
            <a:endPar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a:p>
            <a:r>
              <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a:t>
            </a:r>
            <a:endParaRPr lang="en-US" sz="1600" dirty="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p:txBody>
      </p:sp>
      <p:sp>
        <p:nvSpPr>
          <p:cNvPr id="6" name="TextBox 5"/>
          <p:cNvSpPr txBox="1"/>
          <p:nvPr/>
        </p:nvSpPr>
        <p:spPr>
          <a:xfrm>
            <a:off x="154448" y="2640254"/>
            <a:ext cx="3882889" cy="4339650"/>
          </a:xfrm>
          <a:prstGeom prst="rect">
            <a:avLst/>
          </a:prstGeom>
          <a:noFill/>
          <a:effectLst>
            <a:outerShdw blurRad="50800" dist="76200" dir="2700000" algn="tl" rotWithShape="0">
              <a:prstClr val="black">
                <a:alpha val="40000"/>
              </a:prstClr>
            </a:outerShdw>
          </a:effectLst>
        </p:spPr>
        <p:txBody>
          <a:bodyPr wrap="square" rtlCol="0">
            <a:spAutoFit/>
          </a:bodyPr>
          <a:lstStyle/>
          <a:p>
            <a:pPr algn="ctr"/>
            <a:r>
              <a:rPr lang="en-US" sz="32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Goal: Predict if total international arrivals in to the US will increase or decrease in the next month.</a:t>
            </a:r>
          </a:p>
          <a:p>
            <a:pPr algn="ctr"/>
            <a:endParaRPr lang="en-US" sz="1600" dirty="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a:p>
            <a:pPr algn="ctr"/>
            <a:r>
              <a:rPr lang="en-US" sz="32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Baseline: 56%</a:t>
            </a:r>
          </a:p>
          <a:p>
            <a:pPr algn="ctr"/>
            <a:r>
              <a:rPr lang="en-US" sz="32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Best Model Score: 76%</a:t>
            </a:r>
            <a:endParaRPr lang="en-US" sz="3200" dirty="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a:p>
            <a:pPr algn="ctr"/>
            <a:endParaRPr lang="en-US" sz="3200" dirty="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p:txBody>
      </p:sp>
      <p:pic>
        <p:nvPicPr>
          <p:cNvPr id="4" name="Picture 3"/>
          <p:cNvPicPr>
            <a:picLocks noChangeAspect="1"/>
          </p:cNvPicPr>
          <p:nvPr/>
        </p:nvPicPr>
        <p:blipFill>
          <a:blip r:embed="rId5"/>
          <a:stretch>
            <a:fillRect/>
          </a:stretch>
        </p:blipFill>
        <p:spPr>
          <a:xfrm>
            <a:off x="4605039" y="343451"/>
            <a:ext cx="1149968" cy="1149968"/>
          </a:xfrm>
          <a:prstGeom prst="rect">
            <a:avLst/>
          </a:prstGeom>
        </p:spPr>
      </p:pic>
      <p:cxnSp>
        <p:nvCxnSpPr>
          <p:cNvPr id="8" name="Straight Connector 7"/>
          <p:cNvCxnSpPr/>
          <p:nvPr/>
        </p:nvCxnSpPr>
        <p:spPr>
          <a:xfrm>
            <a:off x="4566980" y="3573704"/>
            <a:ext cx="7230140" cy="0"/>
          </a:xfrm>
          <a:prstGeom prst="line">
            <a:avLst/>
          </a:prstGeom>
          <a:ln w="38100">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448153" y="3574568"/>
            <a:ext cx="2534599" cy="600164"/>
          </a:xfrm>
          <a:prstGeom prst="rect">
            <a:avLst/>
          </a:prstGeom>
          <a:noFill/>
          <a:effectLst/>
        </p:spPr>
        <p:txBody>
          <a:bodyPr wrap="square" rtlCol="0">
            <a:spAutoFit/>
          </a:bodyPr>
          <a:lstStyle/>
          <a:p>
            <a:r>
              <a:rPr lang="en-US" sz="3300" dirty="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TOP FEATURES</a:t>
            </a:r>
            <a:endParaRPr lang="en-US" sz="3300" dirty="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sp>
        <p:nvSpPr>
          <p:cNvPr id="17" name="Oval 16"/>
          <p:cNvSpPr/>
          <p:nvPr/>
        </p:nvSpPr>
        <p:spPr>
          <a:xfrm>
            <a:off x="7032262" y="4251680"/>
            <a:ext cx="1068176" cy="1068176"/>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26" name="Oval 25"/>
          <p:cNvSpPr/>
          <p:nvPr/>
        </p:nvSpPr>
        <p:spPr>
          <a:xfrm>
            <a:off x="8225883" y="4251680"/>
            <a:ext cx="1068176" cy="1068176"/>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30" name="Oval 29"/>
          <p:cNvSpPr/>
          <p:nvPr/>
        </p:nvSpPr>
        <p:spPr>
          <a:xfrm>
            <a:off x="9419504" y="4251680"/>
            <a:ext cx="1068176" cy="1068176"/>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31" name="Oval 30"/>
          <p:cNvSpPr/>
          <p:nvPr/>
        </p:nvSpPr>
        <p:spPr>
          <a:xfrm>
            <a:off x="10719448" y="4431432"/>
            <a:ext cx="742447" cy="742447"/>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cxnSp>
        <p:nvCxnSpPr>
          <p:cNvPr id="32" name="Straight Connector 31"/>
          <p:cNvCxnSpPr/>
          <p:nvPr/>
        </p:nvCxnSpPr>
        <p:spPr>
          <a:xfrm>
            <a:off x="4566980" y="6556629"/>
            <a:ext cx="7230140" cy="0"/>
          </a:xfrm>
          <a:prstGeom prst="line">
            <a:avLst/>
          </a:prstGeom>
          <a:ln w="38100">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8650462" y="5930339"/>
            <a:ext cx="3379111" cy="600164"/>
          </a:xfrm>
          <a:prstGeom prst="rect">
            <a:avLst/>
          </a:prstGeom>
          <a:noFill/>
          <a:effectLst/>
        </p:spPr>
        <p:txBody>
          <a:bodyPr wrap="square" rtlCol="0">
            <a:spAutoFit/>
          </a:bodyPr>
          <a:lstStyle/>
          <a:p>
            <a:r>
              <a:rPr lang="en-US" sz="3300" dirty="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BOTTOM FEATURES</a:t>
            </a:r>
            <a:endParaRPr lang="en-US" sz="3300" dirty="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pic>
        <p:nvPicPr>
          <p:cNvPr id="34" name="Picture 33"/>
          <p:cNvPicPr>
            <a:picLocks noChangeAspect="1"/>
          </p:cNvPicPr>
          <p:nvPr/>
        </p:nvPicPr>
        <p:blipFill>
          <a:blip r:embed="rId6"/>
          <a:stretch>
            <a:fillRect/>
          </a:stretch>
        </p:blipFill>
        <p:spPr>
          <a:xfrm>
            <a:off x="4643253" y="4316428"/>
            <a:ext cx="938674" cy="938674"/>
          </a:xfrm>
          <a:prstGeom prst="rect">
            <a:avLst/>
          </a:prstGeom>
          <a:effectLst>
            <a:outerShdw blurRad="50800" dist="76200" dir="2700000" algn="tl" rotWithShape="0">
              <a:prstClr val="black">
                <a:alpha val="40000"/>
              </a:prstClr>
            </a:outerShdw>
          </a:effectLst>
        </p:spPr>
      </p:pic>
      <p:pic>
        <p:nvPicPr>
          <p:cNvPr id="36" name="Picture 35"/>
          <p:cNvPicPr>
            <a:picLocks noChangeAspect="1"/>
          </p:cNvPicPr>
          <p:nvPr/>
        </p:nvPicPr>
        <p:blipFill>
          <a:blip r:embed="rId7"/>
          <a:stretch>
            <a:fillRect/>
          </a:stretch>
        </p:blipFill>
        <p:spPr>
          <a:xfrm>
            <a:off x="6049617" y="4511119"/>
            <a:ext cx="646223" cy="646223"/>
          </a:xfrm>
          <a:prstGeom prst="rect">
            <a:avLst/>
          </a:prstGeom>
          <a:effectLst>
            <a:outerShdw blurRad="50800" dist="76200" dir="2700000" algn="tl" rotWithShape="0">
              <a:prstClr val="black">
                <a:alpha val="40000"/>
              </a:prstClr>
            </a:outerShdw>
          </a:effectLst>
        </p:spPr>
      </p:pic>
      <p:pic>
        <p:nvPicPr>
          <p:cNvPr id="37" name="Picture 36"/>
          <p:cNvPicPr>
            <a:picLocks noChangeAspect="1"/>
          </p:cNvPicPr>
          <p:nvPr/>
        </p:nvPicPr>
        <p:blipFill>
          <a:blip r:embed="rId8"/>
          <a:stretch>
            <a:fillRect/>
          </a:stretch>
        </p:blipFill>
        <p:spPr>
          <a:xfrm>
            <a:off x="7072090" y="4290979"/>
            <a:ext cx="989573" cy="989573"/>
          </a:xfrm>
          <a:prstGeom prst="rect">
            <a:avLst/>
          </a:prstGeom>
          <a:effectLst>
            <a:outerShdw blurRad="50800" dist="76200" dir="2700000" algn="tl" rotWithShape="0">
              <a:prstClr val="black">
                <a:alpha val="40000"/>
              </a:prstClr>
            </a:outerShdw>
          </a:effectLst>
        </p:spPr>
      </p:pic>
      <p:pic>
        <p:nvPicPr>
          <p:cNvPr id="39" name="Picture 38"/>
          <p:cNvPicPr>
            <a:picLocks noChangeAspect="1"/>
          </p:cNvPicPr>
          <p:nvPr/>
        </p:nvPicPr>
        <p:blipFill>
          <a:blip r:embed="rId9">
            <a:extLst>
              <a:ext uri="{BEBA8EAE-BF5A-486C-A8C5-ECC9F3942E4B}">
                <a14:imgProps xmlns:a14="http://schemas.microsoft.com/office/drawing/2010/main">
                  <a14:imgLayer r:embed="rId10">
                    <a14:imgEffect>
                      <a14:backgroundRemoval t="0" b="97500" l="0" r="100000">
                        <a14:foregroundMark x1="4000" y1="45000" x2="4000" y2="45000"/>
                        <a14:foregroundMark x1="3500" y1="51000" x2="3500" y2="51000"/>
                        <a14:foregroundMark x1="2500" y1="55500" x2="2500" y2="55500"/>
                        <a14:foregroundMark x1="26500" y1="63000" x2="26500" y2="63000"/>
                        <a14:foregroundMark x1="27000" y1="55500" x2="27000" y2="55500"/>
                        <a14:foregroundMark x1="14000" y1="39000" x2="14000" y2="39000"/>
                        <a14:foregroundMark x1="5000" y1="36500" x2="5000" y2="36500"/>
                        <a14:foregroundMark x1="14500" y1="24000" x2="14500" y2="24000"/>
                        <a14:foregroundMark x1="18500" y1="25000" x2="18500" y2="25000"/>
                        <a14:foregroundMark x1="11500" y1="14500" x2="11500" y2="14500"/>
                        <a14:foregroundMark x1="29500" y1="10000" x2="29500" y2="10000"/>
                        <a14:foregroundMark x1="25500" y1="9500" x2="25500" y2="9500"/>
                        <a14:foregroundMark x1="25500" y1="40000" x2="25500" y2="40000"/>
                        <a14:foregroundMark x1="49000" y1="15500" x2="49000" y2="15500"/>
                        <a14:foregroundMark x1="57500" y1="17500" x2="57500" y2="17500"/>
                        <a14:foregroundMark x1="78000" y1="19500" x2="78000" y2="19500"/>
                        <a14:foregroundMark x1="44500" y1="77000" x2="44500" y2="77000"/>
                        <a14:foregroundMark x1="39500" y1="70000" x2="39500" y2="70000"/>
                        <a14:foregroundMark x1="31500" y1="53500" x2="31500" y2="53500"/>
                        <a14:foregroundMark x1="37500" y1="62500" x2="37500" y2="62500"/>
                        <a14:foregroundMark x1="35000" y1="59500" x2="35000" y2="59500"/>
                        <a14:foregroundMark x1="42500" y1="72500" x2="42500" y2="72500"/>
                        <a14:foregroundMark x1="47000" y1="82000" x2="47000" y2="82000"/>
                        <a14:foregroundMark x1="63500" y1="86500" x2="63500" y2="86500"/>
                        <a14:foregroundMark x1="69000" y1="83000" x2="69000" y2="83000"/>
                        <a14:foregroundMark x1="73000" y1="79000" x2="73000" y2="79000"/>
                        <a14:foregroundMark x1="79500" y1="76500" x2="79500" y2="76500"/>
                        <a14:foregroundMark x1="85000" y1="69500" x2="85000" y2="69500"/>
                        <a14:foregroundMark x1="85500" y1="53500" x2="85500" y2="53500"/>
                        <a14:foregroundMark x1="92000" y1="44500" x2="92000" y2="44500"/>
                        <a14:foregroundMark x1="97000" y1="48500" x2="97000" y2="48500"/>
                        <a14:foregroundMark x1="97000" y1="51000" x2="97000" y2="51000"/>
                        <a14:foregroundMark x1="87500" y1="30000" x2="87500" y2="30000"/>
                        <a14:foregroundMark x1="87500" y1="24000" x2="87500" y2="24000"/>
                        <a14:foregroundMark x1="73500" y1="21000" x2="73500" y2="21000"/>
                        <a14:foregroundMark x1="12500" y1="63500" x2="12500" y2="63500"/>
                        <a14:foregroundMark x1="5000" y1="62500" x2="5000" y2="62500"/>
                        <a14:foregroundMark x1="24500" y1="25500" x2="24500" y2="25500"/>
                        <a14:foregroundMark x1="31000" y1="27500" x2="31000" y2="27500"/>
                        <a14:foregroundMark x1="28500" y1="35500" x2="28500" y2="35500"/>
                        <a14:foregroundMark x1="56500" y1="88500" x2="56500" y2="88500"/>
                        <a14:foregroundMark x1="94500" y1="52500" x2="94500" y2="52500"/>
                        <a14:foregroundMark x1="50500" y1="90500" x2="50500" y2="90500"/>
                        <a14:foregroundMark x1="47500" y1="13000" x2="47500" y2="13000"/>
                        <a14:foregroundMark x1="24500" y1="65500" x2="24500" y2="65500"/>
                        <a14:foregroundMark x1="60000" y1="43000" x2="60000" y2="43000"/>
                        <a14:foregroundMark x1="61000" y1="49000" x2="61000" y2="49000"/>
                        <a14:foregroundMark x1="64500" y1="53000" x2="64500" y2="53000"/>
                        <a14:foregroundMark x1="72500" y1="51500" x2="72500" y2="51500"/>
                        <a14:foregroundMark x1="64500" y1="44000" x2="64500" y2="44000"/>
                        <a14:foregroundMark x1="63500" y1="23000" x2="63500" y2="23000"/>
                        <a14:foregroundMark x1="71500" y1="81500" x2="71500" y2="81500"/>
                        <a14:foregroundMark x1="66500" y1="84000" x2="66500" y2="84000"/>
                        <a14:foregroundMark x1="84000" y1="72000" x2="84000" y2="72000"/>
                        <a14:backgroundMark x1="50000" y1="81500" x2="50000" y2="81500"/>
                        <a14:backgroundMark x1="52500" y1="88500" x2="52500" y2="88500"/>
                        <a14:backgroundMark x1="28500" y1="40000" x2="28500" y2="40000"/>
                        <a14:backgroundMark x1="31500" y1="32500" x2="31500" y2="32500"/>
                        <a14:backgroundMark x1="81000" y1="50500" x2="81000" y2="50500"/>
                        <a14:backgroundMark x1="64500" y1="47500" x2="64500" y2="47500"/>
                        <a14:backgroundMark x1="57500" y1="44500" x2="57500" y2="44500"/>
                      </a14:backgroundRemoval>
                    </a14:imgEffect>
                  </a14:imgLayer>
                </a14:imgProps>
              </a:ext>
            </a:extLst>
          </a:blip>
          <a:stretch>
            <a:fillRect/>
          </a:stretch>
        </p:blipFill>
        <p:spPr>
          <a:xfrm>
            <a:off x="8386688" y="4414191"/>
            <a:ext cx="743151" cy="743151"/>
          </a:xfrm>
          <a:prstGeom prst="rect">
            <a:avLst/>
          </a:prstGeom>
          <a:effectLst>
            <a:outerShdw blurRad="50800" dist="76200" dir="2700000" algn="tl" rotWithShape="0">
              <a:prstClr val="black">
                <a:alpha val="40000"/>
              </a:prstClr>
            </a:outerShdw>
          </a:effectLst>
        </p:spPr>
      </p:pic>
      <p:pic>
        <p:nvPicPr>
          <p:cNvPr id="43" name="Picture 42"/>
          <p:cNvPicPr>
            <a:picLocks noChangeAspect="1"/>
          </p:cNvPicPr>
          <p:nvPr/>
        </p:nvPicPr>
        <p:blipFill>
          <a:blip r:embed="rId11">
            <a:extLst>
              <a:ext uri="{BEBA8EAE-BF5A-486C-A8C5-ECC9F3942E4B}">
                <a14:imgProps xmlns:a14="http://schemas.microsoft.com/office/drawing/2010/main">
                  <a14:imgLayer r:embed="rId12">
                    <a14:imgEffect>
                      <a14:backgroundRemoval t="0" b="98667" l="0" r="97778">
                        <a14:foregroundMark x1="47111" y1="35111" x2="47111" y2="35111"/>
                      </a14:backgroundRemoval>
                    </a14:imgEffect>
                  </a14:imgLayer>
                </a14:imgProps>
              </a:ext>
            </a:extLst>
          </a:blip>
          <a:stretch>
            <a:fillRect/>
          </a:stretch>
        </p:blipFill>
        <p:spPr>
          <a:xfrm>
            <a:off x="9567166" y="4340991"/>
            <a:ext cx="772852" cy="772852"/>
          </a:xfrm>
          <a:prstGeom prst="rect">
            <a:avLst/>
          </a:prstGeom>
          <a:effectLst>
            <a:outerShdw blurRad="50800" dist="76200" dir="2700000" algn="tl" rotWithShape="0">
              <a:prstClr val="black">
                <a:alpha val="40000"/>
              </a:prstClr>
            </a:outerShdw>
          </a:effectLst>
        </p:spPr>
      </p:pic>
      <p:pic>
        <p:nvPicPr>
          <p:cNvPr id="45" name="Picture 44"/>
          <p:cNvPicPr>
            <a:picLocks noChangeAspect="1"/>
          </p:cNvPicPr>
          <p:nvPr/>
        </p:nvPicPr>
        <p:blipFill>
          <a:blip r:embed="rId13"/>
          <a:stretch>
            <a:fillRect/>
          </a:stretch>
        </p:blipFill>
        <p:spPr>
          <a:xfrm>
            <a:off x="10885990" y="4614206"/>
            <a:ext cx="409361" cy="409361"/>
          </a:xfrm>
          <a:prstGeom prst="rect">
            <a:avLst/>
          </a:prstGeom>
          <a:effectLst>
            <a:outerShdw blurRad="50800" dist="76200" dir="2700000" algn="tl" rotWithShape="0">
              <a:prstClr val="black">
                <a:alpha val="40000"/>
              </a:prstClr>
            </a:outerShdw>
          </a:effectLst>
        </p:spPr>
      </p:pic>
      <p:sp>
        <p:nvSpPr>
          <p:cNvPr id="50" name="TextBox 49"/>
          <p:cNvSpPr txBox="1"/>
          <p:nvPr/>
        </p:nvSpPr>
        <p:spPr>
          <a:xfrm>
            <a:off x="7080241" y="4331898"/>
            <a:ext cx="1020197" cy="923330"/>
          </a:xfrm>
          <a:prstGeom prst="rect">
            <a:avLst/>
          </a:prstGeom>
          <a:noFill/>
        </p:spPr>
        <p:txBody>
          <a:bodyPr wrap="square" rtlCol="0">
            <a:spAutoFit/>
          </a:bodyPr>
          <a:lstStyle/>
          <a:p>
            <a:r>
              <a:rPr lang="en-US" sz="5400" dirty="0" smtClean="0">
                <a:solidFill>
                  <a:sysClr val="windowText" lastClr="000000">
                    <a:alpha val="29000"/>
                  </a:sysClr>
                </a:solidFill>
                <a:latin typeface="Abadi MT Condensed Extra Bold" charset="0"/>
                <a:ea typeface="Abadi MT Condensed Extra Bold" charset="0"/>
                <a:cs typeface="Abadi MT Condensed Extra Bold" charset="0"/>
              </a:rPr>
              <a:t>3</a:t>
            </a:r>
            <a:r>
              <a:rPr lang="en-US" sz="3200" dirty="0" smtClean="0">
                <a:solidFill>
                  <a:sysClr val="windowText" lastClr="000000">
                    <a:alpha val="29000"/>
                  </a:sysClr>
                </a:solidFill>
                <a:latin typeface="Abadi MT Condensed Extra Bold" charset="0"/>
                <a:ea typeface="Abadi MT Condensed Extra Bold" charset="0"/>
                <a:cs typeface="Abadi MT Condensed Extra Bold" charset="0"/>
              </a:rPr>
              <a:t>mo</a:t>
            </a:r>
            <a:endParaRPr lang="en-US" sz="3200" dirty="0">
              <a:solidFill>
                <a:sysClr val="windowText" lastClr="000000">
                  <a:alpha val="29000"/>
                </a:sysClr>
              </a:solidFill>
              <a:latin typeface="Abadi MT Condensed Extra Bold" charset="0"/>
              <a:ea typeface="Abadi MT Condensed Extra Bold" charset="0"/>
              <a:cs typeface="Abadi MT Condensed Extra Bold" charset="0"/>
            </a:endParaRPr>
          </a:p>
        </p:txBody>
      </p:sp>
      <p:sp>
        <p:nvSpPr>
          <p:cNvPr id="51" name="TextBox 50"/>
          <p:cNvSpPr txBox="1"/>
          <p:nvPr/>
        </p:nvSpPr>
        <p:spPr>
          <a:xfrm>
            <a:off x="8229952" y="4291893"/>
            <a:ext cx="1020197" cy="923330"/>
          </a:xfrm>
          <a:prstGeom prst="rect">
            <a:avLst/>
          </a:prstGeom>
          <a:noFill/>
        </p:spPr>
        <p:txBody>
          <a:bodyPr wrap="square" rtlCol="0">
            <a:spAutoFit/>
          </a:bodyPr>
          <a:lstStyle/>
          <a:p>
            <a:r>
              <a:rPr lang="en-US" sz="5400" dirty="0" smtClean="0">
                <a:solidFill>
                  <a:sysClr val="windowText" lastClr="000000">
                    <a:alpha val="29000"/>
                  </a:sysClr>
                </a:solidFill>
                <a:latin typeface="Abadi MT Condensed Extra Bold" charset="0"/>
                <a:ea typeface="Abadi MT Condensed Extra Bold" charset="0"/>
                <a:cs typeface="Abadi MT Condensed Extra Bold" charset="0"/>
              </a:rPr>
              <a:t>3</a:t>
            </a:r>
            <a:r>
              <a:rPr lang="en-US" sz="3200" dirty="0" smtClean="0">
                <a:solidFill>
                  <a:sysClr val="windowText" lastClr="000000">
                    <a:alpha val="29000"/>
                  </a:sysClr>
                </a:solidFill>
                <a:latin typeface="Abadi MT Condensed Extra Bold" charset="0"/>
                <a:ea typeface="Abadi MT Condensed Extra Bold" charset="0"/>
                <a:cs typeface="Abadi MT Condensed Extra Bold" charset="0"/>
              </a:rPr>
              <a:t>mo</a:t>
            </a:r>
            <a:endParaRPr lang="en-US" sz="3200" dirty="0">
              <a:solidFill>
                <a:sysClr val="windowText" lastClr="000000">
                  <a:alpha val="29000"/>
                </a:sysClr>
              </a:solidFill>
              <a:latin typeface="Abadi MT Condensed Extra Bold" charset="0"/>
              <a:ea typeface="Abadi MT Condensed Extra Bold" charset="0"/>
              <a:cs typeface="Abadi MT Condensed Extra Bold" charset="0"/>
            </a:endParaRPr>
          </a:p>
        </p:txBody>
      </p:sp>
      <p:sp>
        <p:nvSpPr>
          <p:cNvPr id="52" name="Oval 51"/>
          <p:cNvSpPr/>
          <p:nvPr/>
        </p:nvSpPr>
        <p:spPr>
          <a:xfrm>
            <a:off x="6294429" y="5450767"/>
            <a:ext cx="1124349" cy="998883"/>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53" name="Oval 52"/>
          <p:cNvSpPr/>
          <p:nvPr/>
        </p:nvSpPr>
        <p:spPr>
          <a:xfrm>
            <a:off x="7499488" y="5470456"/>
            <a:ext cx="1124349" cy="998883"/>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54" name="Oval 53"/>
          <p:cNvSpPr/>
          <p:nvPr/>
        </p:nvSpPr>
        <p:spPr>
          <a:xfrm>
            <a:off x="5087164" y="5434449"/>
            <a:ext cx="1124349" cy="998883"/>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pic>
        <p:nvPicPr>
          <p:cNvPr id="10" name="Picture 9"/>
          <p:cNvPicPr>
            <a:picLocks noChangeAspect="1"/>
          </p:cNvPicPr>
          <p:nvPr/>
        </p:nvPicPr>
        <p:blipFill>
          <a:blip r:embed="rId14"/>
          <a:stretch>
            <a:fillRect/>
          </a:stretch>
        </p:blipFill>
        <p:spPr>
          <a:xfrm>
            <a:off x="7642386" y="5555563"/>
            <a:ext cx="838552" cy="838552"/>
          </a:xfrm>
          <a:prstGeom prst="rect">
            <a:avLst/>
          </a:prstGeom>
        </p:spPr>
      </p:pic>
      <p:sp>
        <p:nvSpPr>
          <p:cNvPr id="35" name="TextBox 34"/>
          <p:cNvSpPr txBox="1"/>
          <p:nvPr/>
        </p:nvSpPr>
        <p:spPr>
          <a:xfrm>
            <a:off x="5176607" y="5489172"/>
            <a:ext cx="1020197" cy="923330"/>
          </a:xfrm>
          <a:prstGeom prst="rect">
            <a:avLst/>
          </a:prstGeom>
          <a:noFill/>
        </p:spPr>
        <p:txBody>
          <a:bodyPr wrap="square" rtlCol="0">
            <a:spAutoFit/>
          </a:bodyPr>
          <a:lstStyle/>
          <a:p>
            <a:r>
              <a:rPr lang="en-US" sz="5400" dirty="0" smtClean="0">
                <a:solidFill>
                  <a:sysClr val="windowText" lastClr="000000">
                    <a:alpha val="29000"/>
                  </a:sysClr>
                </a:solidFill>
                <a:latin typeface="Abadi MT Condensed Extra Bold" charset="0"/>
                <a:ea typeface="Abadi MT Condensed Extra Bold" charset="0"/>
                <a:cs typeface="Abadi MT Condensed Extra Bold" charset="0"/>
              </a:rPr>
              <a:t>3</a:t>
            </a:r>
            <a:r>
              <a:rPr lang="en-US" sz="3200" dirty="0" smtClean="0">
                <a:solidFill>
                  <a:sysClr val="windowText" lastClr="000000">
                    <a:alpha val="29000"/>
                  </a:sysClr>
                </a:solidFill>
                <a:latin typeface="Abadi MT Condensed Extra Bold" charset="0"/>
                <a:ea typeface="Abadi MT Condensed Extra Bold" charset="0"/>
                <a:cs typeface="Abadi MT Condensed Extra Bold" charset="0"/>
              </a:rPr>
              <a:t>mo</a:t>
            </a:r>
            <a:endParaRPr lang="en-US" sz="3200" dirty="0">
              <a:solidFill>
                <a:sysClr val="windowText" lastClr="000000">
                  <a:alpha val="29000"/>
                </a:sysClr>
              </a:solidFill>
              <a:latin typeface="Abadi MT Condensed Extra Bold" charset="0"/>
              <a:ea typeface="Abadi MT Condensed Extra Bold" charset="0"/>
              <a:cs typeface="Abadi MT Condensed Extra Bold" charset="0"/>
            </a:endParaRPr>
          </a:p>
        </p:txBody>
      </p:sp>
      <p:pic>
        <p:nvPicPr>
          <p:cNvPr id="3" name="Picture 2"/>
          <p:cNvPicPr>
            <a:picLocks noChangeAspect="1"/>
          </p:cNvPicPr>
          <p:nvPr/>
        </p:nvPicPr>
        <p:blipFill>
          <a:blip r:embed="rId15"/>
          <a:stretch>
            <a:fillRect/>
          </a:stretch>
        </p:blipFill>
        <p:spPr>
          <a:xfrm>
            <a:off x="4981134" y="5216195"/>
            <a:ext cx="1321035" cy="1321035"/>
          </a:xfrm>
          <a:prstGeom prst="rect">
            <a:avLst/>
          </a:prstGeom>
          <a:effectLst>
            <a:outerShdw blurRad="50800" dist="76200" dir="2700000" algn="tl" rotWithShape="0">
              <a:prstClr val="black">
                <a:alpha val="40000"/>
              </a:prstClr>
            </a:outerShdw>
          </a:effectLst>
        </p:spPr>
      </p:pic>
      <p:pic>
        <p:nvPicPr>
          <p:cNvPr id="15" name="Picture 14"/>
          <p:cNvPicPr>
            <a:picLocks noChangeAspect="1"/>
          </p:cNvPicPr>
          <p:nvPr/>
        </p:nvPicPr>
        <p:blipFill>
          <a:blip r:embed="rId16"/>
          <a:stretch>
            <a:fillRect/>
          </a:stretch>
        </p:blipFill>
        <p:spPr>
          <a:xfrm>
            <a:off x="6379600" y="5409729"/>
            <a:ext cx="1039177" cy="1039177"/>
          </a:xfrm>
          <a:prstGeom prst="rect">
            <a:avLst/>
          </a:prstGeom>
        </p:spPr>
      </p:pic>
      <p:sp>
        <p:nvSpPr>
          <p:cNvPr id="41" name="TextBox 40"/>
          <p:cNvSpPr txBox="1"/>
          <p:nvPr/>
        </p:nvSpPr>
        <p:spPr>
          <a:xfrm>
            <a:off x="6346504" y="5502346"/>
            <a:ext cx="1020197" cy="923330"/>
          </a:xfrm>
          <a:prstGeom prst="rect">
            <a:avLst/>
          </a:prstGeom>
          <a:noFill/>
        </p:spPr>
        <p:txBody>
          <a:bodyPr wrap="square" rtlCol="0">
            <a:spAutoFit/>
          </a:bodyPr>
          <a:lstStyle/>
          <a:p>
            <a:r>
              <a:rPr lang="en-US" sz="5400" smtClean="0">
                <a:solidFill>
                  <a:sysClr val="windowText" lastClr="000000">
                    <a:alpha val="29000"/>
                  </a:sysClr>
                </a:solidFill>
                <a:latin typeface="Abadi MT Condensed Extra Bold" charset="0"/>
                <a:ea typeface="Abadi MT Condensed Extra Bold" charset="0"/>
                <a:cs typeface="Abadi MT Condensed Extra Bold" charset="0"/>
              </a:rPr>
              <a:t>3</a:t>
            </a:r>
            <a:r>
              <a:rPr lang="en-US" sz="3200" smtClean="0">
                <a:solidFill>
                  <a:sysClr val="windowText" lastClr="000000">
                    <a:alpha val="29000"/>
                  </a:sysClr>
                </a:solidFill>
                <a:latin typeface="Abadi MT Condensed Extra Bold" charset="0"/>
                <a:ea typeface="Abadi MT Condensed Extra Bold" charset="0"/>
                <a:cs typeface="Abadi MT Condensed Extra Bold" charset="0"/>
              </a:rPr>
              <a:t>mo</a:t>
            </a:r>
            <a:endParaRPr lang="en-US" sz="3200" dirty="0">
              <a:solidFill>
                <a:sysClr val="windowText" lastClr="000000">
                  <a:alpha val="29000"/>
                </a:sysClr>
              </a:solidFill>
              <a:latin typeface="Abadi MT Condensed Extra Bold" charset="0"/>
              <a:ea typeface="Abadi MT Condensed Extra Bold" charset="0"/>
              <a:cs typeface="Abadi MT Condensed Extra Bold" charset="0"/>
            </a:endParaRPr>
          </a:p>
        </p:txBody>
      </p:sp>
      <p:sp>
        <p:nvSpPr>
          <p:cNvPr id="20" name="Chevron 19"/>
          <p:cNvSpPr/>
          <p:nvPr/>
        </p:nvSpPr>
        <p:spPr>
          <a:xfrm>
            <a:off x="6024049" y="387097"/>
            <a:ext cx="556240" cy="1062676"/>
          </a:xfrm>
          <a:prstGeom prst="chevron">
            <a:avLst>
              <a:gd name="adj" fmla="val 75956"/>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Chevron 46"/>
          <p:cNvSpPr/>
          <p:nvPr/>
        </p:nvSpPr>
        <p:spPr>
          <a:xfrm>
            <a:off x="6384668" y="376491"/>
            <a:ext cx="556240" cy="1062676"/>
          </a:xfrm>
          <a:prstGeom prst="chevron">
            <a:avLst>
              <a:gd name="adj" fmla="val 75956"/>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Chevron 47"/>
          <p:cNvSpPr/>
          <p:nvPr/>
        </p:nvSpPr>
        <p:spPr>
          <a:xfrm>
            <a:off x="6745287" y="384065"/>
            <a:ext cx="556240" cy="1062676"/>
          </a:xfrm>
          <a:prstGeom prst="chevron">
            <a:avLst>
              <a:gd name="adj" fmla="val 75956"/>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Rounded Rectangle 54"/>
          <p:cNvSpPr/>
          <p:nvPr/>
        </p:nvSpPr>
        <p:spPr>
          <a:xfrm>
            <a:off x="7737758" y="343451"/>
            <a:ext cx="4059362" cy="110352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p:cNvSpPr txBox="1"/>
          <p:nvPr/>
        </p:nvSpPr>
        <p:spPr>
          <a:xfrm>
            <a:off x="7803911" y="370596"/>
            <a:ext cx="4472983" cy="1107996"/>
          </a:xfrm>
          <a:prstGeom prst="rect">
            <a:avLst/>
          </a:prstGeom>
          <a:noFill/>
          <a:effectLst/>
        </p:spPr>
        <p:txBody>
          <a:bodyPr wrap="square" rtlCol="0">
            <a:spAutoFit/>
          </a:bodyPr>
          <a:lstStyle/>
          <a:p>
            <a:r>
              <a:rPr lang="en-US" sz="3300" dirty="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Grid Searched Gradient Boost Classifier</a:t>
            </a:r>
            <a:endParaRPr lang="en-US" sz="3300" dirty="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pic>
        <p:nvPicPr>
          <p:cNvPr id="23" name="Picture 22"/>
          <p:cNvPicPr>
            <a:picLocks noChangeAspect="1"/>
          </p:cNvPicPr>
          <p:nvPr/>
        </p:nvPicPr>
        <p:blipFill rotWithShape="1">
          <a:blip r:embed="rId17">
            <a:extLst>
              <a:ext uri="{28A0092B-C50C-407E-A947-70E740481C1C}">
                <a14:useLocalDpi xmlns:a14="http://schemas.microsoft.com/office/drawing/2010/main" val="0"/>
              </a:ext>
            </a:extLst>
          </a:blip>
          <a:srcRect l="18482" t="47745" r="30944" b="32718"/>
          <a:stretch/>
        </p:blipFill>
        <p:spPr>
          <a:xfrm>
            <a:off x="4397667" y="1573637"/>
            <a:ext cx="4364936" cy="1885474"/>
          </a:xfrm>
          <a:prstGeom prst="rect">
            <a:avLst/>
          </a:prstGeom>
        </p:spPr>
      </p:pic>
      <p:grpSp>
        <p:nvGrpSpPr>
          <p:cNvPr id="27" name="Group 26"/>
          <p:cNvGrpSpPr/>
          <p:nvPr/>
        </p:nvGrpSpPr>
        <p:grpSpPr>
          <a:xfrm>
            <a:off x="8940684" y="1585571"/>
            <a:ext cx="1778764" cy="1778764"/>
            <a:chOff x="3695530" y="1028530"/>
            <a:chExt cx="4800938" cy="4800938"/>
          </a:xfrm>
        </p:grpSpPr>
        <p:sp>
          <p:nvSpPr>
            <p:cNvPr id="58" name="Freeform 57"/>
            <p:cNvSpPr/>
            <p:nvPr/>
          </p:nvSpPr>
          <p:spPr>
            <a:xfrm>
              <a:off x="3695530" y="1028530"/>
              <a:ext cx="2346282" cy="2346282"/>
            </a:xfrm>
            <a:custGeom>
              <a:avLst/>
              <a:gdLst>
                <a:gd name="connsiteX0" fmla="*/ 0 w 2346282"/>
                <a:gd name="connsiteY0" fmla="*/ 2346282 h 2346282"/>
                <a:gd name="connsiteX1" fmla="*/ 2346282 w 2346282"/>
                <a:gd name="connsiteY1" fmla="*/ 0 h 2346282"/>
                <a:gd name="connsiteX2" fmla="*/ 2346282 w 2346282"/>
                <a:gd name="connsiteY2" fmla="*/ 2346282 h 2346282"/>
                <a:gd name="connsiteX3" fmla="*/ 0 w 2346282"/>
                <a:gd name="connsiteY3" fmla="*/ 2346282 h 2346282"/>
              </a:gdLst>
              <a:ahLst/>
              <a:cxnLst>
                <a:cxn ang="0">
                  <a:pos x="connsiteX0" y="connsiteY0"/>
                </a:cxn>
                <a:cxn ang="0">
                  <a:pos x="connsiteX1" y="connsiteY1"/>
                </a:cxn>
                <a:cxn ang="0">
                  <a:pos x="connsiteX2" y="connsiteY2"/>
                </a:cxn>
                <a:cxn ang="0">
                  <a:pos x="connsiteX3" y="connsiteY3"/>
                </a:cxn>
              </a:cxnLst>
              <a:rect l="l" t="t" r="r" b="b"/>
              <a:pathLst>
                <a:path w="2346282" h="2346282">
                  <a:moveTo>
                    <a:pt x="0" y="2346282"/>
                  </a:moveTo>
                  <a:cubicBezTo>
                    <a:pt x="0" y="1050466"/>
                    <a:pt x="1050466" y="0"/>
                    <a:pt x="2346282" y="0"/>
                  </a:cubicBezTo>
                  <a:lnTo>
                    <a:pt x="2346282" y="2346282"/>
                  </a:lnTo>
                  <a:lnTo>
                    <a:pt x="0" y="2346282"/>
                  </a:lnTo>
                  <a:close/>
                </a:path>
              </a:pathLst>
            </a:custGeom>
            <a:solidFill>
              <a:schemeClr val="accent6">
                <a:lumMod val="20000"/>
                <a:lumOff val="80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957466" tIns="957466" rIns="270256" bIns="270256" numCol="1" spcCol="1270" anchor="ctr" anchorCtr="0">
              <a:noAutofit/>
            </a:bodyPr>
            <a:lstStyle/>
            <a:p>
              <a:pPr lvl="0" algn="ctr" defTabSz="1689100">
                <a:lnSpc>
                  <a:spcPct val="90000"/>
                </a:lnSpc>
                <a:spcBef>
                  <a:spcPct val="0"/>
                </a:spcBef>
                <a:spcAft>
                  <a:spcPct val="35000"/>
                </a:spcAft>
              </a:pPr>
              <a:endParaRPr lang="en-US" sz="3800" kern="1200"/>
            </a:p>
          </p:txBody>
        </p:sp>
        <p:sp>
          <p:nvSpPr>
            <p:cNvPr id="59" name="Freeform 58"/>
            <p:cNvSpPr/>
            <p:nvPr/>
          </p:nvSpPr>
          <p:spPr>
            <a:xfrm>
              <a:off x="6150186" y="1028530"/>
              <a:ext cx="2346282" cy="2346282"/>
            </a:xfrm>
            <a:custGeom>
              <a:avLst/>
              <a:gdLst>
                <a:gd name="connsiteX0" fmla="*/ 0 w 2346282"/>
                <a:gd name="connsiteY0" fmla="*/ 2346282 h 2346282"/>
                <a:gd name="connsiteX1" fmla="*/ 2346282 w 2346282"/>
                <a:gd name="connsiteY1" fmla="*/ 0 h 2346282"/>
                <a:gd name="connsiteX2" fmla="*/ 2346282 w 2346282"/>
                <a:gd name="connsiteY2" fmla="*/ 2346282 h 2346282"/>
                <a:gd name="connsiteX3" fmla="*/ 0 w 2346282"/>
                <a:gd name="connsiteY3" fmla="*/ 2346282 h 2346282"/>
              </a:gdLst>
              <a:ahLst/>
              <a:cxnLst>
                <a:cxn ang="0">
                  <a:pos x="connsiteX0" y="connsiteY0"/>
                </a:cxn>
                <a:cxn ang="0">
                  <a:pos x="connsiteX1" y="connsiteY1"/>
                </a:cxn>
                <a:cxn ang="0">
                  <a:pos x="connsiteX2" y="connsiteY2"/>
                </a:cxn>
                <a:cxn ang="0">
                  <a:pos x="connsiteX3" y="connsiteY3"/>
                </a:cxn>
              </a:cxnLst>
              <a:rect l="l" t="t" r="r" b="b"/>
              <a:pathLst>
                <a:path w="2346282" h="2346282">
                  <a:moveTo>
                    <a:pt x="0" y="0"/>
                  </a:moveTo>
                  <a:cubicBezTo>
                    <a:pt x="1295816" y="0"/>
                    <a:pt x="2346282" y="1050466"/>
                    <a:pt x="2346282" y="2346282"/>
                  </a:cubicBezTo>
                  <a:lnTo>
                    <a:pt x="0" y="2346282"/>
                  </a:lnTo>
                  <a:lnTo>
                    <a:pt x="0" y="0"/>
                  </a:lnTo>
                  <a:close/>
                </a:path>
              </a:pathLst>
            </a:custGeom>
            <a:solidFill>
              <a:srgbClr val="FB0007">
                <a:alpha val="23137"/>
              </a:srgb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70256" tIns="957466" rIns="957466" bIns="270256" numCol="1" spcCol="1270" anchor="ctr" anchorCtr="0">
              <a:noAutofit/>
            </a:bodyPr>
            <a:lstStyle/>
            <a:p>
              <a:pPr lvl="0" algn="ctr" defTabSz="1689100">
                <a:lnSpc>
                  <a:spcPct val="90000"/>
                </a:lnSpc>
                <a:spcBef>
                  <a:spcPct val="0"/>
                </a:spcBef>
                <a:spcAft>
                  <a:spcPct val="35000"/>
                </a:spcAft>
              </a:pPr>
              <a:endParaRPr lang="en-US" sz="3800" kern="1200"/>
            </a:p>
          </p:txBody>
        </p:sp>
        <p:sp>
          <p:nvSpPr>
            <p:cNvPr id="60" name="Freeform 59"/>
            <p:cNvSpPr/>
            <p:nvPr/>
          </p:nvSpPr>
          <p:spPr>
            <a:xfrm rot="21600000">
              <a:off x="6150186" y="3483185"/>
              <a:ext cx="2346282" cy="2346283"/>
            </a:xfrm>
            <a:custGeom>
              <a:avLst/>
              <a:gdLst>
                <a:gd name="connsiteX0" fmla="*/ 0 w 2346282"/>
                <a:gd name="connsiteY0" fmla="*/ 2346282 h 2346282"/>
                <a:gd name="connsiteX1" fmla="*/ 2346282 w 2346282"/>
                <a:gd name="connsiteY1" fmla="*/ 0 h 2346282"/>
                <a:gd name="connsiteX2" fmla="*/ 2346282 w 2346282"/>
                <a:gd name="connsiteY2" fmla="*/ 2346282 h 2346282"/>
                <a:gd name="connsiteX3" fmla="*/ 0 w 2346282"/>
                <a:gd name="connsiteY3" fmla="*/ 2346282 h 2346282"/>
              </a:gdLst>
              <a:ahLst/>
              <a:cxnLst>
                <a:cxn ang="0">
                  <a:pos x="connsiteX0" y="connsiteY0"/>
                </a:cxn>
                <a:cxn ang="0">
                  <a:pos x="connsiteX1" y="connsiteY1"/>
                </a:cxn>
                <a:cxn ang="0">
                  <a:pos x="connsiteX2" y="connsiteY2"/>
                </a:cxn>
                <a:cxn ang="0">
                  <a:pos x="connsiteX3" y="connsiteY3"/>
                </a:cxn>
              </a:cxnLst>
              <a:rect l="l" t="t" r="r" b="b"/>
              <a:pathLst>
                <a:path w="2346282" h="2346282">
                  <a:moveTo>
                    <a:pt x="2346282" y="0"/>
                  </a:moveTo>
                  <a:cubicBezTo>
                    <a:pt x="2346282" y="1295816"/>
                    <a:pt x="1295816" y="2346282"/>
                    <a:pt x="0" y="2346282"/>
                  </a:cubicBezTo>
                  <a:lnTo>
                    <a:pt x="0" y="0"/>
                  </a:lnTo>
                  <a:lnTo>
                    <a:pt x="2346282" y="0"/>
                  </a:lnTo>
                  <a:close/>
                </a:path>
              </a:pathLst>
            </a:custGeom>
            <a:solidFill>
              <a:schemeClr val="accent6">
                <a:lumMod val="20000"/>
                <a:lumOff val="80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70256" tIns="270257" rIns="957466" bIns="957466" numCol="1" spcCol="1270" anchor="ctr" anchorCtr="0">
              <a:noAutofit/>
            </a:bodyPr>
            <a:lstStyle/>
            <a:p>
              <a:pPr lvl="0" algn="ctr" defTabSz="1689100">
                <a:lnSpc>
                  <a:spcPct val="90000"/>
                </a:lnSpc>
                <a:spcBef>
                  <a:spcPct val="0"/>
                </a:spcBef>
                <a:spcAft>
                  <a:spcPct val="35000"/>
                </a:spcAft>
              </a:pPr>
              <a:endParaRPr lang="en-US" sz="3800" kern="1200"/>
            </a:p>
          </p:txBody>
        </p:sp>
        <p:sp>
          <p:nvSpPr>
            <p:cNvPr id="61" name="Freeform 60"/>
            <p:cNvSpPr/>
            <p:nvPr/>
          </p:nvSpPr>
          <p:spPr>
            <a:xfrm rot="21600000">
              <a:off x="3695530" y="3483186"/>
              <a:ext cx="2346282" cy="2346282"/>
            </a:xfrm>
            <a:custGeom>
              <a:avLst/>
              <a:gdLst>
                <a:gd name="connsiteX0" fmla="*/ 0 w 2346282"/>
                <a:gd name="connsiteY0" fmla="*/ 2346282 h 2346282"/>
                <a:gd name="connsiteX1" fmla="*/ 2346282 w 2346282"/>
                <a:gd name="connsiteY1" fmla="*/ 0 h 2346282"/>
                <a:gd name="connsiteX2" fmla="*/ 2346282 w 2346282"/>
                <a:gd name="connsiteY2" fmla="*/ 2346282 h 2346282"/>
                <a:gd name="connsiteX3" fmla="*/ 0 w 2346282"/>
                <a:gd name="connsiteY3" fmla="*/ 2346282 h 2346282"/>
              </a:gdLst>
              <a:ahLst/>
              <a:cxnLst>
                <a:cxn ang="0">
                  <a:pos x="connsiteX0" y="connsiteY0"/>
                </a:cxn>
                <a:cxn ang="0">
                  <a:pos x="connsiteX1" y="connsiteY1"/>
                </a:cxn>
                <a:cxn ang="0">
                  <a:pos x="connsiteX2" y="connsiteY2"/>
                </a:cxn>
                <a:cxn ang="0">
                  <a:pos x="connsiteX3" y="connsiteY3"/>
                </a:cxn>
              </a:cxnLst>
              <a:rect l="l" t="t" r="r" b="b"/>
              <a:pathLst>
                <a:path w="2346282" h="2346282">
                  <a:moveTo>
                    <a:pt x="2346282" y="2346282"/>
                  </a:moveTo>
                  <a:cubicBezTo>
                    <a:pt x="1050466" y="2346282"/>
                    <a:pt x="0" y="1295816"/>
                    <a:pt x="0" y="0"/>
                  </a:cubicBezTo>
                  <a:lnTo>
                    <a:pt x="2346282" y="0"/>
                  </a:lnTo>
                  <a:lnTo>
                    <a:pt x="2346282" y="2346282"/>
                  </a:lnTo>
                  <a:close/>
                </a:path>
              </a:pathLst>
            </a:custGeom>
            <a:solidFill>
              <a:srgbClr val="FB0007">
                <a:alpha val="23137"/>
              </a:srgb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957466" tIns="270256" rIns="270256" bIns="957466" numCol="1" spcCol="1270" anchor="ctr" anchorCtr="0">
              <a:noAutofit/>
            </a:bodyPr>
            <a:lstStyle/>
            <a:p>
              <a:pPr lvl="0" algn="ctr" defTabSz="1689100">
                <a:lnSpc>
                  <a:spcPct val="90000"/>
                </a:lnSpc>
                <a:spcBef>
                  <a:spcPct val="0"/>
                </a:spcBef>
                <a:spcAft>
                  <a:spcPct val="35000"/>
                </a:spcAft>
              </a:pPr>
              <a:endParaRPr lang="en-US" sz="3800" kern="1200"/>
            </a:p>
          </p:txBody>
        </p:sp>
      </p:grpSp>
      <p:sp>
        <p:nvSpPr>
          <p:cNvPr id="66" name="TextBox 65"/>
          <p:cNvSpPr txBox="1"/>
          <p:nvPr/>
        </p:nvSpPr>
        <p:spPr>
          <a:xfrm>
            <a:off x="8350185" y="1561572"/>
            <a:ext cx="584300" cy="584775"/>
          </a:xfrm>
          <a:prstGeom prst="rect">
            <a:avLst/>
          </a:prstGeom>
          <a:noFill/>
          <a:effectLst>
            <a:outerShdw blurRad="50800" dist="76200" dir="2700000" algn="tl" rotWithShape="0">
              <a:prstClr val="black">
                <a:alpha val="40000"/>
              </a:prstClr>
            </a:outerShdw>
          </a:effectLst>
        </p:spPr>
        <p:txBody>
          <a:bodyPr wrap="square" rtlCol="0">
            <a:spAutoFit/>
          </a:bodyPr>
          <a:lstStyle/>
          <a:p>
            <a:pPr algn="ctr"/>
            <a:r>
              <a:rPr lang="en-US" sz="3200" smtClean="0">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TN</a:t>
            </a:r>
            <a:endParaRPr lang="en-US" sz="3200" dirty="0">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p:txBody>
      </p:sp>
      <p:sp>
        <p:nvSpPr>
          <p:cNvPr id="67" name="TextBox 66"/>
          <p:cNvSpPr txBox="1"/>
          <p:nvPr/>
        </p:nvSpPr>
        <p:spPr>
          <a:xfrm>
            <a:off x="10674050" y="2805686"/>
            <a:ext cx="584300" cy="584775"/>
          </a:xfrm>
          <a:prstGeom prst="rect">
            <a:avLst/>
          </a:prstGeom>
          <a:noFill/>
          <a:effectLst>
            <a:outerShdw blurRad="50800" dist="76200" dir="2700000" algn="tl" rotWithShape="0">
              <a:prstClr val="black">
                <a:alpha val="40000"/>
              </a:prstClr>
            </a:outerShdw>
          </a:effectLst>
        </p:spPr>
        <p:txBody>
          <a:bodyPr wrap="square" rtlCol="0">
            <a:spAutoFit/>
          </a:bodyPr>
          <a:lstStyle/>
          <a:p>
            <a:pPr algn="ctr"/>
            <a:r>
              <a:rPr lang="en-US" sz="3200" smtClean="0">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TP</a:t>
            </a:r>
            <a:endParaRPr lang="en-US" sz="3200" dirty="0">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p:txBody>
      </p:sp>
      <p:sp>
        <p:nvSpPr>
          <p:cNvPr id="68" name="TextBox 67"/>
          <p:cNvSpPr txBox="1"/>
          <p:nvPr/>
        </p:nvSpPr>
        <p:spPr>
          <a:xfrm>
            <a:off x="8368699" y="2780876"/>
            <a:ext cx="584300" cy="584775"/>
          </a:xfrm>
          <a:prstGeom prst="rect">
            <a:avLst/>
          </a:prstGeom>
          <a:noFill/>
          <a:effectLst>
            <a:outerShdw blurRad="50800" dist="76200" dir="2700000" algn="tl" rotWithShape="0">
              <a:prstClr val="black">
                <a:alpha val="40000"/>
              </a:prstClr>
            </a:outerShdw>
          </a:effectLst>
        </p:spPr>
        <p:txBody>
          <a:bodyPr wrap="square" rtlCol="0">
            <a:spAutoFit/>
          </a:bodyPr>
          <a:lstStyle/>
          <a:p>
            <a:pPr algn="ctr"/>
            <a:r>
              <a:rPr lang="en-US" sz="3200" dirty="0" smtClean="0">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FN</a:t>
            </a:r>
            <a:endParaRPr lang="en-US" sz="3200" dirty="0">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p:txBody>
      </p:sp>
      <p:sp>
        <p:nvSpPr>
          <p:cNvPr id="69" name="TextBox 68"/>
          <p:cNvSpPr txBox="1"/>
          <p:nvPr/>
        </p:nvSpPr>
        <p:spPr>
          <a:xfrm>
            <a:off x="10674050" y="1553958"/>
            <a:ext cx="584300" cy="584775"/>
          </a:xfrm>
          <a:prstGeom prst="rect">
            <a:avLst/>
          </a:prstGeom>
          <a:noFill/>
          <a:effectLst>
            <a:outerShdw blurRad="50800" dist="76200" dir="2700000" algn="tl" rotWithShape="0">
              <a:prstClr val="black">
                <a:alpha val="40000"/>
              </a:prstClr>
            </a:outerShdw>
          </a:effectLst>
        </p:spPr>
        <p:txBody>
          <a:bodyPr wrap="square" rtlCol="0">
            <a:spAutoFit/>
          </a:bodyPr>
          <a:lstStyle/>
          <a:p>
            <a:pPr algn="ctr"/>
            <a:r>
              <a:rPr lang="en-US" sz="3200" dirty="0" smtClean="0">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FP</a:t>
            </a:r>
            <a:endParaRPr lang="en-US" sz="3200" dirty="0">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p:txBody>
      </p:sp>
      <p:sp>
        <p:nvSpPr>
          <p:cNvPr id="70" name="TextBox 69"/>
          <p:cNvSpPr txBox="1"/>
          <p:nvPr/>
        </p:nvSpPr>
        <p:spPr>
          <a:xfrm>
            <a:off x="9147136" y="1831223"/>
            <a:ext cx="620672" cy="584775"/>
          </a:xfrm>
          <a:prstGeom prst="rect">
            <a:avLst/>
          </a:prstGeom>
          <a:noFill/>
          <a:effectLst/>
        </p:spPr>
        <p:txBody>
          <a:bodyPr wrap="square" rtlCol="0">
            <a:spAutoFit/>
          </a:bodyPr>
          <a:lstStyle/>
          <a:p>
            <a:r>
              <a:rPr lang="en-US" sz="3200" dirty="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39</a:t>
            </a:r>
            <a:endParaRPr lang="en-US" sz="2000" dirty="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sp>
        <p:nvSpPr>
          <p:cNvPr id="71" name="TextBox 70"/>
          <p:cNvSpPr txBox="1"/>
          <p:nvPr/>
        </p:nvSpPr>
        <p:spPr>
          <a:xfrm>
            <a:off x="9910453" y="2577899"/>
            <a:ext cx="623076" cy="584775"/>
          </a:xfrm>
          <a:prstGeom prst="rect">
            <a:avLst/>
          </a:prstGeom>
          <a:noFill/>
          <a:effectLst/>
        </p:spPr>
        <p:txBody>
          <a:bodyPr wrap="square" rtlCol="0">
            <a:spAutoFit/>
          </a:bodyPr>
          <a:lstStyle/>
          <a:p>
            <a:r>
              <a:rPr lang="en-US" sz="320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39</a:t>
            </a:r>
            <a:endParaRPr lang="en-US" sz="2000" dirty="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sp>
        <p:nvSpPr>
          <p:cNvPr id="72" name="TextBox 71"/>
          <p:cNvSpPr txBox="1"/>
          <p:nvPr/>
        </p:nvSpPr>
        <p:spPr>
          <a:xfrm>
            <a:off x="9168170" y="2551822"/>
            <a:ext cx="665930" cy="584775"/>
          </a:xfrm>
          <a:prstGeom prst="rect">
            <a:avLst/>
          </a:prstGeom>
          <a:noFill/>
          <a:effectLst/>
        </p:spPr>
        <p:txBody>
          <a:bodyPr wrap="square" rtlCol="0">
            <a:spAutoFit/>
          </a:bodyPr>
          <a:lstStyle/>
          <a:p>
            <a:r>
              <a:rPr lang="en-US" sz="3200" dirty="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9</a:t>
            </a:r>
            <a:r>
              <a:rPr lang="en-US" sz="2000" dirty="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.5</a:t>
            </a:r>
            <a:endParaRPr lang="en-US" sz="2000" dirty="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sp>
        <p:nvSpPr>
          <p:cNvPr id="74" name="TextBox 73"/>
          <p:cNvSpPr txBox="1"/>
          <p:nvPr/>
        </p:nvSpPr>
        <p:spPr>
          <a:xfrm>
            <a:off x="9820039" y="1890219"/>
            <a:ext cx="893156" cy="584775"/>
          </a:xfrm>
          <a:prstGeom prst="rect">
            <a:avLst/>
          </a:prstGeom>
          <a:noFill/>
          <a:effectLst/>
        </p:spPr>
        <p:txBody>
          <a:bodyPr wrap="square" rtlCol="0">
            <a:spAutoFit/>
          </a:bodyPr>
          <a:lstStyle/>
          <a:p>
            <a:r>
              <a:rPr lang="en-US" sz="320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14</a:t>
            </a:r>
            <a:r>
              <a:rPr lang="en-US" sz="2000" smtClean="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.2</a:t>
            </a:r>
            <a:endParaRPr lang="en-US" sz="2000" dirty="0">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spTree>
    <p:extLst>
      <p:ext uri="{BB962C8B-B14F-4D97-AF65-F5344CB8AC3E}">
        <p14:creationId xmlns:p14="http://schemas.microsoft.com/office/powerpoint/2010/main" val="16059165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alphaModFix amt="62000"/>
            <a:extLst>
              <a:ext uri="{BEBA8EAE-BF5A-486C-A8C5-ECC9F3942E4B}">
                <a14:imgProps xmlns:a14="http://schemas.microsoft.com/office/drawing/2010/main">
                  <a14:imgLayer r:embed="rId4">
                    <a14:imgEffect>
                      <a14:brightnessContrast bright="-19000"/>
                    </a14:imgEffect>
                  </a14:imgLayer>
                </a14:imgProps>
              </a:ext>
              <a:ext uri="{28A0092B-C50C-407E-A947-70E740481C1C}">
                <a14:useLocalDpi xmlns:a14="http://schemas.microsoft.com/office/drawing/2010/main" val="0"/>
              </a:ext>
            </a:extLst>
          </a:blip>
          <a:srcRect r="57475"/>
          <a:stretch/>
        </p:blipFill>
        <p:spPr>
          <a:xfrm>
            <a:off x="0" y="-35619"/>
            <a:ext cx="4293705" cy="6872358"/>
          </a:xfrm>
          <a:prstGeom prst="rect">
            <a:avLst/>
          </a:prstGeom>
        </p:spPr>
      </p:pic>
      <p:sp>
        <p:nvSpPr>
          <p:cNvPr id="2" name="TextBox 1"/>
          <p:cNvSpPr txBox="1"/>
          <p:nvPr/>
        </p:nvSpPr>
        <p:spPr>
          <a:xfrm>
            <a:off x="410816" y="343452"/>
            <a:ext cx="4916557" cy="1938992"/>
          </a:xfrm>
          <a:prstGeom prst="rect">
            <a:avLst/>
          </a:prstGeom>
          <a:noFill/>
          <a:effectLst>
            <a:outerShdw blurRad="50800" dist="76200" dir="2700000" algn="tl" rotWithShape="0">
              <a:prstClr val="black">
                <a:alpha val="40000"/>
              </a:prstClr>
            </a:outerShdw>
          </a:effectLst>
        </p:spPr>
        <p:txBody>
          <a:bodyPr wrap="square" rtlCol="0">
            <a:spAutoFit/>
          </a:bodyPr>
          <a:lstStyle/>
          <a:p>
            <a:r>
              <a:rPr lang="en-US" sz="4400" dirty="0" smtClean="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NEXT </a:t>
            </a:r>
          </a:p>
          <a:p>
            <a:r>
              <a:rPr lang="en-US" sz="7200" dirty="0" smtClean="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rPr>
              <a:t>STEPS</a:t>
            </a:r>
            <a:endParaRPr lang="en-US" sz="7200" dirty="0">
              <a:solidFill>
                <a:schemeClr val="bg1"/>
              </a:solidFill>
              <a:effectLst>
                <a:outerShdw blurRad="50800" dist="76200" dir="2700000" algn="tl" rotWithShape="0">
                  <a:prstClr val="black">
                    <a:alpha val="40000"/>
                  </a:prstClr>
                </a:outerShdw>
              </a:effectLst>
              <a:latin typeface="Abadi MT Condensed Extra Bold" charset="0"/>
              <a:ea typeface="Abadi MT Condensed Extra Bold" charset="0"/>
              <a:cs typeface="Abadi MT Condensed Extra Bold" charset="0"/>
            </a:endParaRPr>
          </a:p>
        </p:txBody>
      </p:sp>
      <p:cxnSp>
        <p:nvCxnSpPr>
          <p:cNvPr id="5" name="Straight Connector 4"/>
          <p:cNvCxnSpPr/>
          <p:nvPr/>
        </p:nvCxnSpPr>
        <p:spPr>
          <a:xfrm>
            <a:off x="410816" y="2282444"/>
            <a:ext cx="344556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54449" y="2407034"/>
            <a:ext cx="3882889" cy="954107"/>
          </a:xfrm>
          <a:prstGeom prst="rect">
            <a:avLst/>
          </a:prstGeom>
          <a:noFill/>
          <a:effectLst>
            <a:outerShdw blurRad="50800" dist="76200" dir="2700000" algn="tl" rotWithShape="0">
              <a:prstClr val="black">
                <a:alpha val="40000"/>
              </a:prstClr>
            </a:outerShdw>
          </a:effectLst>
        </p:spPr>
        <p:txBody>
          <a:bodyPr wrap="square" rtlCol="0">
            <a:spAutoFit/>
          </a:bodyPr>
          <a:lstStyle/>
          <a:p>
            <a:pPr marL="514350" indent="-514350">
              <a:buAutoNum type="arabicPeriod"/>
            </a:pPr>
            <a:endPar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a:p>
            <a:r>
              <a:rPr lang="en-US" sz="28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 </a:t>
            </a:r>
            <a:endParaRPr lang="en-US" sz="1600" dirty="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p:txBody>
      </p:sp>
      <p:sp>
        <p:nvSpPr>
          <p:cNvPr id="10" name="TextBox 9"/>
          <p:cNvSpPr txBox="1"/>
          <p:nvPr/>
        </p:nvSpPr>
        <p:spPr>
          <a:xfrm>
            <a:off x="154449" y="2640949"/>
            <a:ext cx="3882889" cy="769441"/>
          </a:xfrm>
          <a:prstGeom prst="rect">
            <a:avLst/>
          </a:prstGeom>
          <a:noFill/>
          <a:effectLst>
            <a:outerShdw blurRad="50800" dist="76200" dir="2700000" algn="tl" rotWithShape="0">
              <a:prstClr val="black">
                <a:alpha val="40000"/>
              </a:prstClr>
            </a:outerShdw>
          </a:effectLst>
        </p:spPr>
        <p:txBody>
          <a:bodyPr wrap="square" rtlCol="0">
            <a:spAutoFit/>
          </a:bodyPr>
          <a:lstStyle/>
          <a:p>
            <a:r>
              <a:rPr lang="en-US" sz="4400" dirty="0" smtClean="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rPr>
              <a:t>In Summary, </a:t>
            </a:r>
            <a:endParaRPr lang="en-US" sz="2800" dirty="0">
              <a:solidFill>
                <a:schemeClr val="bg1"/>
              </a:solidFill>
              <a:effectLst>
                <a:outerShdw blurRad="50800" dist="76200" dir="2700000" algn="tl" rotWithShape="0">
                  <a:prstClr val="black">
                    <a:alpha val="40000"/>
                  </a:prstClr>
                </a:outerShdw>
              </a:effectLst>
              <a:latin typeface="Abadi MT Condensed Light" charset="0"/>
              <a:ea typeface="Abadi MT Condensed Light" charset="0"/>
              <a:cs typeface="Abadi MT Condensed Light" charset="0"/>
            </a:endParaRPr>
          </a:p>
        </p:txBody>
      </p:sp>
      <p:sp>
        <p:nvSpPr>
          <p:cNvPr id="7" name="TextBox 6"/>
          <p:cNvSpPr txBox="1"/>
          <p:nvPr/>
        </p:nvSpPr>
        <p:spPr>
          <a:xfrm>
            <a:off x="-1" y="3682428"/>
            <a:ext cx="4293705" cy="1754326"/>
          </a:xfrm>
          <a:prstGeom prst="rect">
            <a:avLst/>
          </a:prstGeom>
          <a:noFill/>
          <a:effectLst/>
        </p:spPr>
        <p:txBody>
          <a:bodyPr wrap="square" rtlCol="0">
            <a:spAutoFit/>
          </a:bodyPr>
          <a:lstStyle/>
          <a:p>
            <a:pPr algn="ctr"/>
            <a:r>
              <a:rPr lang="en-US" sz="3600" dirty="0" smtClean="0">
                <a:solidFill>
                  <a:schemeClr val="bg1"/>
                </a:solidFill>
                <a:effectLst>
                  <a:outerShdw blurRad="50800" dist="76200" dir="8100000" algn="tr" rotWithShape="0">
                    <a:prstClr val="black">
                      <a:alpha val="40000"/>
                    </a:prstClr>
                  </a:outerShdw>
                </a:effectLst>
                <a:latin typeface="Apple Chancery" charset="0"/>
                <a:ea typeface="Apple Chancery" charset="0"/>
                <a:cs typeface="Apple Chancery" charset="0"/>
              </a:rPr>
              <a:t>“All great journeys begin with a single step.”  </a:t>
            </a:r>
            <a:endParaRPr lang="en-US" sz="2000" dirty="0">
              <a:solidFill>
                <a:schemeClr val="bg1"/>
              </a:solidFill>
              <a:effectLst>
                <a:outerShdw blurRad="50800" dist="76200" dir="8100000" algn="tr" rotWithShape="0">
                  <a:prstClr val="black">
                    <a:alpha val="40000"/>
                  </a:prstClr>
                </a:outerShdw>
              </a:effectLst>
              <a:latin typeface="Apple Chancery" charset="0"/>
              <a:ea typeface="Apple Chancery" charset="0"/>
              <a:cs typeface="Apple Chancery" charset="0"/>
            </a:endParaRPr>
          </a:p>
        </p:txBody>
      </p:sp>
      <p:sp>
        <p:nvSpPr>
          <p:cNvPr id="4" name="TextBox 3"/>
          <p:cNvSpPr txBox="1"/>
          <p:nvPr/>
        </p:nvSpPr>
        <p:spPr>
          <a:xfrm>
            <a:off x="6911163" y="1070078"/>
            <a:ext cx="4657060" cy="1200329"/>
          </a:xfrm>
          <a:prstGeom prst="rect">
            <a:avLst/>
          </a:prstGeom>
          <a:noFill/>
        </p:spPr>
        <p:txBody>
          <a:bodyPr wrap="square" rtlCol="0">
            <a:spAutoFit/>
          </a:bodyPr>
          <a:lstStyle/>
          <a:p>
            <a:pPr algn="ctr"/>
            <a:r>
              <a:rPr lang="en-US" sz="2400" dirty="0" smtClean="0">
                <a:latin typeface="Abadi MT Condensed Light" charset="0"/>
                <a:ea typeface="Abadi MT Condensed Light" charset="0"/>
                <a:cs typeface="Abadi MT Condensed Light" charset="0"/>
              </a:rPr>
              <a:t>Reduce dimensionality of my current features to reduce multicollinearity in the chosen variables.</a:t>
            </a:r>
          </a:p>
        </p:txBody>
      </p:sp>
      <p:sp>
        <p:nvSpPr>
          <p:cNvPr id="12" name="TextBox 11"/>
          <p:cNvSpPr txBox="1"/>
          <p:nvPr/>
        </p:nvSpPr>
        <p:spPr>
          <a:xfrm>
            <a:off x="6856560" y="2966948"/>
            <a:ext cx="4766266" cy="1200329"/>
          </a:xfrm>
          <a:prstGeom prst="rect">
            <a:avLst/>
          </a:prstGeom>
          <a:noFill/>
        </p:spPr>
        <p:txBody>
          <a:bodyPr wrap="square" rtlCol="0">
            <a:spAutoFit/>
          </a:bodyPr>
          <a:lstStyle/>
          <a:p>
            <a:pPr algn="ctr"/>
            <a:r>
              <a:rPr lang="en-US" sz="2400" dirty="0" smtClean="0">
                <a:latin typeface="Abadi MT Condensed Light" charset="0"/>
                <a:ea typeface="Abadi MT Condensed Light" charset="0"/>
                <a:cs typeface="Abadi MT Condensed Light" charset="0"/>
              </a:rPr>
              <a:t>Add new features, such </a:t>
            </a:r>
            <a:r>
              <a:rPr lang="en-US" sz="2400" smtClean="0">
                <a:latin typeface="Abadi MT Condensed Light" charset="0"/>
                <a:ea typeface="Abadi MT Condensed Light" charset="0"/>
                <a:cs typeface="Abadi MT Condensed Light" charset="0"/>
              </a:rPr>
              <a:t>as ‘Accessibility Score’ </a:t>
            </a:r>
            <a:r>
              <a:rPr lang="en-US" sz="2400" dirty="0" smtClean="0">
                <a:latin typeface="Abadi MT Condensed Light" charset="0"/>
                <a:ea typeface="Abadi MT Condensed Light" charset="0"/>
                <a:cs typeface="Abadi MT Condensed Light" charset="0"/>
              </a:rPr>
              <a:t>based on travel </a:t>
            </a:r>
            <a:r>
              <a:rPr lang="en-US" sz="2400" smtClean="0">
                <a:latin typeface="Abadi MT Condensed Light" charset="0"/>
                <a:ea typeface="Abadi MT Condensed Light" charset="0"/>
                <a:cs typeface="Abadi MT Condensed Light" charset="0"/>
              </a:rPr>
              <a:t>regulation rulings that can </a:t>
            </a:r>
            <a:r>
              <a:rPr lang="en-US" sz="2400" dirty="0" smtClean="0">
                <a:latin typeface="Abadi MT Condensed Light" charset="0"/>
                <a:ea typeface="Abadi MT Condensed Light" charset="0"/>
                <a:cs typeface="Abadi MT Condensed Light" charset="0"/>
              </a:rPr>
              <a:t>then be used in the model. </a:t>
            </a:r>
          </a:p>
        </p:txBody>
      </p:sp>
      <p:sp>
        <p:nvSpPr>
          <p:cNvPr id="13" name="TextBox 12"/>
          <p:cNvSpPr txBox="1"/>
          <p:nvPr/>
        </p:nvSpPr>
        <p:spPr>
          <a:xfrm>
            <a:off x="7123814" y="4916915"/>
            <a:ext cx="4231758" cy="1200329"/>
          </a:xfrm>
          <a:prstGeom prst="rect">
            <a:avLst/>
          </a:prstGeom>
          <a:noFill/>
        </p:spPr>
        <p:txBody>
          <a:bodyPr wrap="square" rtlCol="0">
            <a:spAutoFit/>
          </a:bodyPr>
          <a:lstStyle/>
          <a:p>
            <a:pPr algn="ctr"/>
            <a:r>
              <a:rPr lang="en-US" sz="2400" dirty="0" smtClean="0">
                <a:latin typeface="Abadi MT Condensed Light" charset="0"/>
                <a:ea typeface="Abadi MT Condensed Light" charset="0"/>
                <a:cs typeface="Abadi MT Condensed Light" charset="0"/>
              </a:rPr>
              <a:t>Begin exploring how I can predict occupancy percentage and average ADR by area and by property. </a:t>
            </a:r>
          </a:p>
        </p:txBody>
      </p:sp>
      <p:sp>
        <p:nvSpPr>
          <p:cNvPr id="6" name="Oval 5"/>
          <p:cNvSpPr/>
          <p:nvPr/>
        </p:nvSpPr>
        <p:spPr>
          <a:xfrm>
            <a:off x="4612720" y="933453"/>
            <a:ext cx="1473581" cy="147358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698512" y="933453"/>
            <a:ext cx="5082362" cy="141128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4612720" y="2872445"/>
            <a:ext cx="1473581" cy="147358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p:cNvSpPr/>
          <p:nvPr/>
        </p:nvSpPr>
        <p:spPr>
          <a:xfrm>
            <a:off x="6698512" y="2872445"/>
            <a:ext cx="5082362" cy="141128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4612720" y="4811437"/>
            <a:ext cx="1473581" cy="147358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p:cNvSpPr/>
          <p:nvPr/>
        </p:nvSpPr>
        <p:spPr>
          <a:xfrm>
            <a:off x="6698512" y="4811437"/>
            <a:ext cx="5082362" cy="141128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p:cNvPicPr>
            <a:picLocks noChangeAspect="1"/>
          </p:cNvPicPr>
          <p:nvPr/>
        </p:nvPicPr>
        <p:blipFill>
          <a:blip r:embed="rId5"/>
          <a:stretch>
            <a:fillRect/>
          </a:stretch>
        </p:blipFill>
        <p:spPr>
          <a:xfrm>
            <a:off x="4869938" y="1101271"/>
            <a:ext cx="959143" cy="959143"/>
          </a:xfrm>
          <a:prstGeom prst="rect">
            <a:avLst/>
          </a:prstGeom>
        </p:spPr>
      </p:pic>
      <p:pic>
        <p:nvPicPr>
          <p:cNvPr id="23" name="Picture 22"/>
          <p:cNvPicPr>
            <a:picLocks noChangeAspect="1"/>
          </p:cNvPicPr>
          <p:nvPr/>
        </p:nvPicPr>
        <p:blipFill>
          <a:blip r:embed="rId6"/>
          <a:stretch>
            <a:fillRect/>
          </a:stretch>
        </p:blipFill>
        <p:spPr>
          <a:xfrm>
            <a:off x="4956281" y="3190200"/>
            <a:ext cx="838069" cy="838069"/>
          </a:xfrm>
          <a:prstGeom prst="rect">
            <a:avLst/>
          </a:prstGeom>
        </p:spPr>
      </p:pic>
      <p:pic>
        <p:nvPicPr>
          <p:cNvPr id="24" name="Picture 23"/>
          <p:cNvPicPr>
            <a:picLocks noChangeAspect="1"/>
          </p:cNvPicPr>
          <p:nvPr/>
        </p:nvPicPr>
        <p:blipFill>
          <a:blip r:embed="rId7">
            <a:extLst>
              <a:ext uri="{BEBA8EAE-BF5A-486C-A8C5-ECC9F3942E4B}">
                <a14:imgProps xmlns:a14="http://schemas.microsoft.com/office/drawing/2010/main">
                  <a14:imgLayer r:embed="rId8">
                    <a14:imgEffect>
                      <a14:backgroundRemoval t="0" b="100000" l="0" r="100000">
                        <a14:foregroundMark x1="43610" y1="57987" x2="43610" y2="57987"/>
                        <a14:foregroundMark x1="51917" y1="57668" x2="51917" y2="57668"/>
                        <a14:foregroundMark x1="36741" y1="55272" x2="36741" y2="55272"/>
                      </a14:backgroundRemoval>
                    </a14:imgEffect>
                  </a14:imgLayer>
                </a14:imgProps>
              </a:ext>
            </a:extLst>
          </a:blip>
          <a:stretch>
            <a:fillRect/>
          </a:stretch>
        </p:blipFill>
        <p:spPr>
          <a:xfrm>
            <a:off x="4780623" y="4953535"/>
            <a:ext cx="1189383" cy="1189383"/>
          </a:xfrm>
          <a:prstGeom prst="rect">
            <a:avLst/>
          </a:prstGeom>
        </p:spPr>
      </p:pic>
      <p:cxnSp>
        <p:nvCxnSpPr>
          <p:cNvPr id="26" name="Straight Connector 25"/>
          <p:cNvCxnSpPr>
            <a:stCxn id="6" idx="6"/>
          </p:cNvCxnSpPr>
          <p:nvPr/>
        </p:nvCxnSpPr>
        <p:spPr>
          <a:xfrm flipV="1">
            <a:off x="6086301" y="1670243"/>
            <a:ext cx="612211"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6092062" y="3609233"/>
            <a:ext cx="612211"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V="1">
            <a:off x="6077907" y="5544751"/>
            <a:ext cx="612211"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091337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6022</TotalTime>
  <Words>463</Words>
  <Application>Microsoft Macintosh PowerPoint</Application>
  <PresentationFormat>Widescreen</PresentationFormat>
  <Paragraphs>125</Paragraphs>
  <Slides>11</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Abadi MT Condensed Extra Bold</vt:lpstr>
      <vt:lpstr>Abadi MT Condensed Light</vt:lpstr>
      <vt:lpstr>Apple Chancery</vt:lpstr>
      <vt:lpstr>Calibri</vt:lpstr>
      <vt:lpstr>Calibri Light</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Brian Jacks</dc:creator>
  <cp:lastModifiedBy>Brian Jacks</cp:lastModifiedBy>
  <cp:revision>39</cp:revision>
  <cp:lastPrinted>2017-12-18T00:12:33Z</cp:lastPrinted>
  <dcterms:created xsi:type="dcterms:W3CDTF">2017-12-13T19:50:41Z</dcterms:created>
  <dcterms:modified xsi:type="dcterms:W3CDTF">2017-12-18T00:13:37Z</dcterms:modified>
</cp:coreProperties>
</file>

<file path=docProps/thumbnail.jpeg>
</file>